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media/image11.jpg" ContentType="image/png"/>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276" r:id="rId2"/>
    <p:sldId id="343" r:id="rId3"/>
    <p:sldId id="314" r:id="rId4"/>
    <p:sldId id="316" r:id="rId5"/>
    <p:sldId id="317" r:id="rId6"/>
    <p:sldId id="360" r:id="rId7"/>
    <p:sldId id="318" r:id="rId8"/>
    <p:sldId id="280" r:id="rId9"/>
    <p:sldId id="341" r:id="rId10"/>
    <p:sldId id="344" r:id="rId11"/>
    <p:sldId id="345" r:id="rId12"/>
    <p:sldId id="346" r:id="rId13"/>
    <p:sldId id="347" r:id="rId14"/>
    <p:sldId id="348" r:id="rId15"/>
    <p:sldId id="349" r:id="rId16"/>
    <p:sldId id="330" r:id="rId17"/>
    <p:sldId id="331" r:id="rId18"/>
    <p:sldId id="332" r:id="rId19"/>
    <p:sldId id="361" r:id="rId20"/>
    <p:sldId id="342" r:id="rId21"/>
    <p:sldId id="368" r:id="rId22"/>
    <p:sldId id="367" r:id="rId23"/>
    <p:sldId id="362" r:id="rId24"/>
    <p:sldId id="371" r:id="rId25"/>
    <p:sldId id="363" r:id="rId26"/>
    <p:sldId id="372" r:id="rId27"/>
    <p:sldId id="364" r:id="rId28"/>
    <p:sldId id="373" r:id="rId29"/>
    <p:sldId id="365" r:id="rId30"/>
    <p:sldId id="374" r:id="rId31"/>
    <p:sldId id="366" r:id="rId32"/>
    <p:sldId id="375" r:id="rId33"/>
    <p:sldId id="369"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6CF1F0A-D736-D344-8007-1CD26C94984D}">
          <p14:sldIdLst>
            <p14:sldId id="276"/>
            <p14:sldId id="343"/>
            <p14:sldId id="314"/>
            <p14:sldId id="316"/>
            <p14:sldId id="317"/>
            <p14:sldId id="360"/>
            <p14:sldId id="318"/>
            <p14:sldId id="280"/>
            <p14:sldId id="341"/>
            <p14:sldId id="344"/>
            <p14:sldId id="345"/>
            <p14:sldId id="346"/>
            <p14:sldId id="347"/>
            <p14:sldId id="348"/>
            <p14:sldId id="349"/>
            <p14:sldId id="330"/>
            <p14:sldId id="331"/>
            <p14:sldId id="332"/>
            <p14:sldId id="361"/>
            <p14:sldId id="342"/>
            <p14:sldId id="368"/>
            <p14:sldId id="367"/>
            <p14:sldId id="362"/>
            <p14:sldId id="371"/>
            <p14:sldId id="363"/>
            <p14:sldId id="372"/>
            <p14:sldId id="364"/>
            <p14:sldId id="373"/>
            <p14:sldId id="365"/>
            <p14:sldId id="374"/>
            <p14:sldId id="366"/>
            <p14:sldId id="375"/>
            <p14:sldId id="369"/>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rmelin" initials="" lastIdx="4" clrIdx="0"/>
  <p:cmAuthor id="1" name="Lasse Twiggs Degn" initials="LT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9A36"/>
    <a:srgbClr val="000000"/>
    <a:srgbClr val="E2E2E2"/>
    <a:srgbClr val="D3D3D3"/>
    <a:srgbClr val="CBCBCB"/>
    <a:srgbClr val="C00000"/>
    <a:srgbClr val="77933C"/>
    <a:srgbClr val="00FF00"/>
    <a:srgbClr val="314257"/>
    <a:srgbClr val="003264"/>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16" autoAdjust="0"/>
    <p:restoredTop sz="89447" autoAdjust="0"/>
  </p:normalViewPr>
  <p:slideViewPr>
    <p:cSldViewPr snapToGrid="0" snapToObjects="1">
      <p:cViewPr varScale="1">
        <p:scale>
          <a:sx n="101" d="100"/>
          <a:sy n="101" d="100"/>
        </p:scale>
        <p:origin x="-1332" y="-84"/>
      </p:cViewPr>
      <p:guideLst>
        <p:guide orient="horz" pos="709"/>
        <p:guide pos="763"/>
      </p:guideLst>
    </p:cSldViewPr>
  </p:slideViewPr>
  <p:notesTextViewPr>
    <p:cViewPr>
      <p:scale>
        <a:sx n="33" d="100"/>
        <a:sy n="33" d="100"/>
      </p:scale>
      <p:origin x="0" y="0"/>
    </p:cViewPr>
  </p:notesTextViewPr>
  <p:sorterViewPr>
    <p:cViewPr>
      <p:scale>
        <a:sx n="66" d="100"/>
        <a:sy n="66" d="100"/>
      </p:scale>
      <p:origin x="0" y="0"/>
    </p:cViewPr>
  </p:sorterViewPr>
  <p:notesViewPr>
    <p:cSldViewPr snapToGrid="0" snapToObjects="1">
      <p:cViewPr>
        <p:scale>
          <a:sx n="130" d="100"/>
          <a:sy n="130" d="100"/>
        </p:scale>
        <p:origin x="-2000" y="176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i-FI"/>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0"/>
    <c:plotArea>
      <c:layout/>
      <c:radarChart>
        <c:radarStyle val="filled"/>
        <c:varyColors val="0"/>
        <c:ser>
          <c:idx val="0"/>
          <c:order val="0"/>
          <c:tx>
            <c:strRef>
              <c:f>'Ark1'!$B$1</c:f>
              <c:strCache>
                <c:ptCount val="1"/>
                <c:pt idx="0">
                  <c:v>Country 1</c:v>
                </c:pt>
              </c:strCache>
            </c:strRef>
          </c:tx>
          <c:cat>
            <c:strRef>
              <c:f>'Ark1'!$A$2:$A$8</c:f>
              <c:strCache>
                <c:ptCount val="7"/>
                <c:pt idx="0">
                  <c:v>Vision</c:v>
                </c:pt>
                <c:pt idx="1">
                  <c:v>Leadership</c:v>
                </c:pt>
                <c:pt idx="2">
                  <c:v>Strategy</c:v>
                </c:pt>
                <c:pt idx="3">
                  <c:v>Structure</c:v>
                </c:pt>
                <c:pt idx="4">
                  <c:v>Staff</c:v>
                </c:pt>
                <c:pt idx="5">
                  <c:v>Systems</c:v>
                </c:pt>
                <c:pt idx="6">
                  <c:v>Culture</c:v>
                </c:pt>
              </c:strCache>
            </c:strRef>
          </c:cat>
          <c:val>
            <c:numRef>
              <c:f>'Ark1'!$B$2:$B$8</c:f>
              <c:numCache>
                <c:formatCode>General</c:formatCode>
                <c:ptCount val="7"/>
                <c:pt idx="0">
                  <c:v>7</c:v>
                </c:pt>
                <c:pt idx="1">
                  <c:v>3</c:v>
                </c:pt>
                <c:pt idx="2">
                  <c:v>8</c:v>
                </c:pt>
                <c:pt idx="3">
                  <c:v>2</c:v>
                </c:pt>
                <c:pt idx="4">
                  <c:v>7</c:v>
                </c:pt>
                <c:pt idx="5">
                  <c:v>3</c:v>
                </c:pt>
                <c:pt idx="6">
                  <c:v>5</c:v>
                </c:pt>
              </c:numCache>
            </c:numRef>
          </c:val>
        </c:ser>
        <c:ser>
          <c:idx val="1"/>
          <c:order val="1"/>
          <c:tx>
            <c:strRef>
              <c:f>'Ark1'!$C$1</c:f>
              <c:strCache>
                <c:ptCount val="1"/>
                <c:pt idx="0">
                  <c:v>Country 2</c:v>
                </c:pt>
              </c:strCache>
            </c:strRef>
          </c:tx>
          <c:cat>
            <c:strRef>
              <c:f>'Ark1'!$A$2:$A$8</c:f>
              <c:strCache>
                <c:ptCount val="7"/>
                <c:pt idx="0">
                  <c:v>Vision</c:v>
                </c:pt>
                <c:pt idx="1">
                  <c:v>Leadership</c:v>
                </c:pt>
                <c:pt idx="2">
                  <c:v>Strategy</c:v>
                </c:pt>
                <c:pt idx="3">
                  <c:v>Structure</c:v>
                </c:pt>
                <c:pt idx="4">
                  <c:v>Staff</c:v>
                </c:pt>
                <c:pt idx="5">
                  <c:v>Systems</c:v>
                </c:pt>
                <c:pt idx="6">
                  <c:v>Culture</c:v>
                </c:pt>
              </c:strCache>
            </c:strRef>
          </c:cat>
          <c:val>
            <c:numRef>
              <c:f>'Ark1'!$C$2:$C$8</c:f>
              <c:numCache>
                <c:formatCode>General</c:formatCode>
                <c:ptCount val="7"/>
                <c:pt idx="0">
                  <c:v>9</c:v>
                </c:pt>
                <c:pt idx="1">
                  <c:v>5</c:v>
                </c:pt>
                <c:pt idx="2">
                  <c:v>4</c:v>
                </c:pt>
                <c:pt idx="3">
                  <c:v>7</c:v>
                </c:pt>
                <c:pt idx="4">
                  <c:v>4</c:v>
                </c:pt>
                <c:pt idx="5">
                  <c:v>8</c:v>
                </c:pt>
                <c:pt idx="6">
                  <c:v>3</c:v>
                </c:pt>
              </c:numCache>
            </c:numRef>
          </c:val>
        </c:ser>
        <c:dLbls>
          <c:showLegendKey val="0"/>
          <c:showVal val="0"/>
          <c:showCatName val="0"/>
          <c:showSerName val="0"/>
          <c:showPercent val="0"/>
          <c:showBubbleSize val="0"/>
        </c:dLbls>
        <c:axId val="42048512"/>
        <c:axId val="43909888"/>
      </c:radarChart>
      <c:catAx>
        <c:axId val="42048512"/>
        <c:scaling>
          <c:orientation val="minMax"/>
        </c:scaling>
        <c:delete val="0"/>
        <c:axPos val="b"/>
        <c:majorGridlines/>
        <c:numFmt formatCode="m/d/yyyy" sourceLinked="1"/>
        <c:majorTickMark val="out"/>
        <c:minorTickMark val="none"/>
        <c:tickLblPos val="nextTo"/>
        <c:crossAx val="43909888"/>
        <c:crosses val="autoZero"/>
        <c:auto val="1"/>
        <c:lblAlgn val="ctr"/>
        <c:lblOffset val="100"/>
        <c:noMultiLvlLbl val="0"/>
      </c:catAx>
      <c:valAx>
        <c:axId val="43909888"/>
        <c:scaling>
          <c:orientation val="minMax"/>
        </c:scaling>
        <c:delete val="0"/>
        <c:axPos val="l"/>
        <c:majorGridlines/>
        <c:numFmt formatCode="General" sourceLinked="1"/>
        <c:majorTickMark val="cross"/>
        <c:minorTickMark val="none"/>
        <c:tickLblPos val="nextTo"/>
        <c:crossAx val="42048512"/>
        <c:crosses val="autoZero"/>
        <c:crossBetween val="between"/>
      </c:valAx>
    </c:plotArea>
    <c:legend>
      <c:legendPos val="r"/>
      <c:overlay val="0"/>
    </c:legend>
    <c:plotVisOnly val="1"/>
    <c:dispBlanksAs val="gap"/>
    <c:showDLblsOverMax val="0"/>
  </c:chart>
  <c:txPr>
    <a:bodyPr/>
    <a:lstStyle/>
    <a:p>
      <a:pPr>
        <a:defRPr sz="1800"/>
      </a:pPr>
      <a:endParaRPr lang="fi-FI"/>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1" dt="2015-09-09T11:28:16.127" idx="1">
    <p:pos x="3083" y="555"/>
    <p:text>Hvor er part 1?</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Pladsholder til dato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B921AC-0DD6-4C81-BA69-93797F94598D}" type="datetimeFigureOut">
              <a:rPr lang="en-GB" smtClean="0"/>
              <a:t>20/11/2015</a:t>
            </a:fld>
            <a:endParaRPr lang="en-GB"/>
          </a:p>
        </p:txBody>
      </p:sp>
      <p:sp>
        <p:nvSpPr>
          <p:cNvPr id="4" name="Pladsholder til diasbille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Pladsholder til no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6" name="Pladsholder til sidefod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Pladsholder til dias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DE4C81-7627-4996-AA50-B96CB2F447CD}" type="slidenum">
              <a:rPr lang="en-GB" smtClean="0"/>
              <a:t>‹#›</a:t>
            </a:fld>
            <a:endParaRPr lang="en-GB"/>
          </a:p>
        </p:txBody>
      </p:sp>
    </p:spTree>
    <p:extLst>
      <p:ext uri="{BB962C8B-B14F-4D97-AF65-F5344CB8AC3E}">
        <p14:creationId xmlns:p14="http://schemas.microsoft.com/office/powerpoint/2010/main" val="1911086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D7DE4C81-7627-4996-AA50-B96CB2F447CD}" type="slidenum">
              <a:rPr lang="en-GB" smtClean="0"/>
              <a:t>1</a:t>
            </a:fld>
            <a:endParaRPr lang="en-GB"/>
          </a:p>
        </p:txBody>
      </p:sp>
    </p:spTree>
    <p:extLst>
      <p:ext uri="{BB962C8B-B14F-4D97-AF65-F5344CB8AC3E}">
        <p14:creationId xmlns:p14="http://schemas.microsoft.com/office/powerpoint/2010/main" val="24835674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sz="1200" dirty="0" smtClean="0"/>
              <a:t>Systems and procedures are some of the most crucial aspects of an efficient implementation of green criteria into SFCs. </a:t>
            </a:r>
          </a:p>
          <a:p>
            <a:pPr marL="285750" indent="-285750">
              <a:buFont typeface="Arial" panose="020B0604020202020204" pitchFamily="34" charset="0"/>
              <a:buChar char="•"/>
            </a:pPr>
            <a:r>
              <a:rPr lang="en-US" sz="1200" dirty="0" smtClean="0"/>
              <a:t>Efficient criteria development systems creates smooth criteria development. </a:t>
            </a:r>
            <a:r>
              <a:rPr lang="en-US" sz="1200" i="1" dirty="0" smtClean="0"/>
              <a:t>All Nordic countries have more or less fixed systems for developing (green) SFCs. </a:t>
            </a:r>
            <a:endParaRPr lang="en-US" sz="1200" dirty="0" smtClean="0"/>
          </a:p>
          <a:p>
            <a:pPr marL="285750" indent="-285750">
              <a:buFont typeface="Arial" panose="020B0604020202020204" pitchFamily="34" charset="0"/>
              <a:buChar char="•"/>
            </a:pPr>
            <a:r>
              <a:rPr lang="en-US" sz="1200" dirty="0" smtClean="0"/>
              <a:t>A gradual and warned increase in environmental requirements enables suppliers to invest with long term perspectives in mind. </a:t>
            </a:r>
          </a:p>
          <a:p>
            <a:pPr marL="285750" indent="-285750">
              <a:buFont typeface="Arial" panose="020B0604020202020204" pitchFamily="34" charset="0"/>
              <a:buChar char="•"/>
            </a:pPr>
            <a:r>
              <a:rPr lang="en-US" sz="1200" dirty="0" smtClean="0"/>
              <a:t>When creating new SFCs it is important first to identify needs and specification details of the given product or service.</a:t>
            </a:r>
            <a:r>
              <a:rPr lang="en-US" sz="1200" i="1" dirty="0" smtClean="0"/>
              <a:t> </a:t>
            </a:r>
            <a:endParaRPr lang="en-US" sz="1200" dirty="0" smtClean="0"/>
          </a:p>
          <a:p>
            <a:pPr marL="285750" indent="-285750">
              <a:buFont typeface="Arial" panose="020B0604020202020204" pitchFamily="34" charset="0"/>
              <a:buChar char="•"/>
            </a:pPr>
            <a:r>
              <a:rPr lang="en-US" sz="1200" dirty="0" smtClean="0"/>
              <a:t>Criteria development should include collaboration with stakeholders and experts to ensure that green criteria are relevant and efficient. </a:t>
            </a:r>
            <a:r>
              <a:rPr lang="en-US" sz="1200" i="1" dirty="0" smtClean="0"/>
              <a:t>Denmark, Finland and Sweden have defined systems for this process</a:t>
            </a:r>
            <a:r>
              <a:rPr lang="en-US" sz="1200" dirty="0" smtClean="0"/>
              <a:t>. </a:t>
            </a:r>
          </a:p>
          <a:p>
            <a:pPr marL="285750" indent="-285750">
              <a:buFont typeface="Arial" panose="020B0604020202020204" pitchFamily="34" charset="0"/>
              <a:buChar char="•"/>
            </a:pPr>
            <a:r>
              <a:rPr lang="en-US" sz="1200" dirty="0" smtClean="0"/>
              <a:t>The </a:t>
            </a:r>
            <a:r>
              <a:rPr lang="en-US" sz="1200" dirty="0" err="1" smtClean="0"/>
              <a:t>organisation</a:t>
            </a:r>
            <a:r>
              <a:rPr lang="en-US" sz="1200" dirty="0" smtClean="0"/>
              <a:t> could aim for green criteria for strategic product groups with importance for the national manufacturers. </a:t>
            </a:r>
          </a:p>
          <a:p>
            <a:pPr marL="285750" indent="-285750">
              <a:buFont typeface="Arial" panose="020B0604020202020204" pitchFamily="34" charset="0"/>
              <a:buChar char="•"/>
            </a:pPr>
            <a:r>
              <a:rPr lang="en-US" sz="1200" dirty="0" smtClean="0"/>
              <a:t>Monitoring of implementation of the green SFCs in actual procurement is necessary to constantly assess performance and allow for increased leadership. </a:t>
            </a:r>
            <a:r>
              <a:rPr lang="en-US" sz="1200" i="1" dirty="0" smtClean="0"/>
              <a:t>All five countries need to implement more thorough monitoring systems. </a:t>
            </a:r>
            <a:endParaRPr lang="en-US" sz="1200" dirty="0" smtClean="0"/>
          </a:p>
          <a:p>
            <a:pPr marL="285750" indent="-285750">
              <a:buFont typeface="Arial" panose="020B0604020202020204" pitchFamily="34" charset="0"/>
              <a:buChar char="•"/>
            </a:pPr>
            <a:r>
              <a:rPr lang="en-US" sz="1200" dirty="0" smtClean="0"/>
              <a:t>Good networking and information sharing is important to follow “best practices”. </a:t>
            </a:r>
            <a:r>
              <a:rPr lang="en-US" sz="1200" i="1" dirty="0" smtClean="0"/>
              <a:t>A web-tool has been designed for Danish procurers providing an easy-to-use approach to including green criteria in tendering documents. </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D7DE4C81-7627-4996-AA50-B96CB2F447CD}" type="slidenum">
              <a:rPr lang="en-GB" smtClean="0"/>
              <a:t>15</a:t>
            </a:fld>
            <a:endParaRPr lang="en-GB"/>
          </a:p>
        </p:txBody>
      </p:sp>
    </p:spTree>
    <p:extLst>
      <p:ext uri="{BB962C8B-B14F-4D97-AF65-F5344CB8AC3E}">
        <p14:creationId xmlns:p14="http://schemas.microsoft.com/office/powerpoint/2010/main" val="1133466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7DE4C81-7627-4996-AA50-B96CB2F447CD}" type="slidenum">
              <a:rPr lang="en-GB" smtClean="0"/>
              <a:t>16</a:t>
            </a:fld>
            <a:endParaRPr lang="en-GB"/>
          </a:p>
        </p:txBody>
      </p:sp>
    </p:spTree>
    <p:extLst>
      <p:ext uri="{BB962C8B-B14F-4D97-AF65-F5344CB8AC3E}">
        <p14:creationId xmlns:p14="http://schemas.microsoft.com/office/powerpoint/2010/main" val="1133466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7DE4C81-7627-4996-AA50-B96CB2F447CD}" type="slidenum">
              <a:rPr lang="en-GB" smtClean="0"/>
              <a:t>17</a:t>
            </a:fld>
            <a:endParaRPr lang="en-GB"/>
          </a:p>
        </p:txBody>
      </p:sp>
    </p:spTree>
    <p:extLst>
      <p:ext uri="{BB962C8B-B14F-4D97-AF65-F5344CB8AC3E}">
        <p14:creationId xmlns:p14="http://schemas.microsoft.com/office/powerpoint/2010/main" val="1133466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7DE4C81-7627-4996-AA50-B96CB2F447CD}" type="slidenum">
              <a:rPr lang="en-GB" smtClean="0"/>
              <a:t>18</a:t>
            </a:fld>
            <a:endParaRPr lang="en-GB"/>
          </a:p>
        </p:txBody>
      </p:sp>
    </p:spTree>
    <p:extLst>
      <p:ext uri="{BB962C8B-B14F-4D97-AF65-F5344CB8AC3E}">
        <p14:creationId xmlns:p14="http://schemas.microsoft.com/office/powerpoint/2010/main" val="1133466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7DE4C81-7627-4996-AA50-B96CB2F447CD}" type="slidenum">
              <a:rPr lang="en-GB" smtClean="0"/>
              <a:t>19</a:t>
            </a:fld>
            <a:endParaRPr lang="en-GB"/>
          </a:p>
        </p:txBody>
      </p:sp>
    </p:spTree>
    <p:extLst>
      <p:ext uri="{BB962C8B-B14F-4D97-AF65-F5344CB8AC3E}">
        <p14:creationId xmlns:p14="http://schemas.microsoft.com/office/powerpoint/2010/main" val="11334667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7DE4C81-7627-4996-AA50-B96CB2F447CD}" type="slidenum">
              <a:rPr lang="en-GB" smtClean="0"/>
              <a:t>23</a:t>
            </a:fld>
            <a:endParaRPr lang="en-GB"/>
          </a:p>
        </p:txBody>
      </p:sp>
    </p:spTree>
    <p:extLst>
      <p:ext uri="{BB962C8B-B14F-4D97-AF65-F5344CB8AC3E}">
        <p14:creationId xmlns:p14="http://schemas.microsoft.com/office/powerpoint/2010/main" val="11334667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7DE4C81-7627-4996-AA50-B96CB2F447CD}" type="slidenum">
              <a:rPr lang="en-GB" smtClean="0"/>
              <a:t>24</a:t>
            </a:fld>
            <a:endParaRPr lang="en-GB"/>
          </a:p>
        </p:txBody>
      </p:sp>
    </p:spTree>
    <p:extLst>
      <p:ext uri="{BB962C8B-B14F-4D97-AF65-F5344CB8AC3E}">
        <p14:creationId xmlns:p14="http://schemas.microsoft.com/office/powerpoint/2010/main" val="11334667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7DE4C81-7627-4996-AA50-B96CB2F447CD}" type="slidenum">
              <a:rPr lang="en-GB" smtClean="0"/>
              <a:t>25</a:t>
            </a:fld>
            <a:endParaRPr lang="en-GB"/>
          </a:p>
        </p:txBody>
      </p:sp>
    </p:spTree>
    <p:extLst>
      <p:ext uri="{BB962C8B-B14F-4D97-AF65-F5344CB8AC3E}">
        <p14:creationId xmlns:p14="http://schemas.microsoft.com/office/powerpoint/2010/main" val="11334667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7DE4C81-7627-4996-AA50-B96CB2F447CD}" type="slidenum">
              <a:rPr lang="en-GB" smtClean="0"/>
              <a:t>26</a:t>
            </a:fld>
            <a:endParaRPr lang="en-GB"/>
          </a:p>
        </p:txBody>
      </p:sp>
    </p:spTree>
    <p:extLst>
      <p:ext uri="{BB962C8B-B14F-4D97-AF65-F5344CB8AC3E}">
        <p14:creationId xmlns:p14="http://schemas.microsoft.com/office/powerpoint/2010/main" val="1133466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7DE4C81-7627-4996-AA50-B96CB2F447CD}" type="slidenum">
              <a:rPr lang="en-GB" smtClean="0"/>
              <a:t>27</a:t>
            </a:fld>
            <a:endParaRPr lang="en-GB"/>
          </a:p>
        </p:txBody>
      </p:sp>
    </p:spTree>
    <p:extLst>
      <p:ext uri="{BB962C8B-B14F-4D97-AF65-F5344CB8AC3E}">
        <p14:creationId xmlns:p14="http://schemas.microsoft.com/office/powerpoint/2010/main" val="1133466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D7DE4C81-7627-4996-AA50-B96CB2F447CD}" type="slidenum">
              <a:rPr lang="en-GB" smtClean="0"/>
              <a:t>2</a:t>
            </a:fld>
            <a:endParaRPr lang="en-GB"/>
          </a:p>
        </p:txBody>
      </p:sp>
    </p:spTree>
    <p:extLst>
      <p:ext uri="{BB962C8B-B14F-4D97-AF65-F5344CB8AC3E}">
        <p14:creationId xmlns:p14="http://schemas.microsoft.com/office/powerpoint/2010/main" val="24835674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7DE4C81-7627-4996-AA50-B96CB2F447CD}" type="slidenum">
              <a:rPr lang="en-GB" smtClean="0"/>
              <a:t>28</a:t>
            </a:fld>
            <a:endParaRPr lang="en-GB"/>
          </a:p>
        </p:txBody>
      </p:sp>
    </p:spTree>
    <p:extLst>
      <p:ext uri="{BB962C8B-B14F-4D97-AF65-F5344CB8AC3E}">
        <p14:creationId xmlns:p14="http://schemas.microsoft.com/office/powerpoint/2010/main" val="11334667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7DE4C81-7627-4996-AA50-B96CB2F447CD}" type="slidenum">
              <a:rPr lang="en-GB" smtClean="0"/>
              <a:t>29</a:t>
            </a:fld>
            <a:endParaRPr lang="en-GB"/>
          </a:p>
        </p:txBody>
      </p:sp>
    </p:spTree>
    <p:extLst>
      <p:ext uri="{BB962C8B-B14F-4D97-AF65-F5344CB8AC3E}">
        <p14:creationId xmlns:p14="http://schemas.microsoft.com/office/powerpoint/2010/main" val="11334667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7DE4C81-7627-4996-AA50-B96CB2F447CD}" type="slidenum">
              <a:rPr lang="en-GB" smtClean="0"/>
              <a:t>30</a:t>
            </a:fld>
            <a:endParaRPr lang="en-GB"/>
          </a:p>
        </p:txBody>
      </p:sp>
    </p:spTree>
    <p:extLst>
      <p:ext uri="{BB962C8B-B14F-4D97-AF65-F5344CB8AC3E}">
        <p14:creationId xmlns:p14="http://schemas.microsoft.com/office/powerpoint/2010/main" val="11334667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7DE4C81-7627-4996-AA50-B96CB2F447CD}" type="slidenum">
              <a:rPr lang="en-GB" smtClean="0"/>
              <a:t>31</a:t>
            </a:fld>
            <a:endParaRPr lang="en-GB"/>
          </a:p>
        </p:txBody>
      </p:sp>
    </p:spTree>
    <p:extLst>
      <p:ext uri="{BB962C8B-B14F-4D97-AF65-F5344CB8AC3E}">
        <p14:creationId xmlns:p14="http://schemas.microsoft.com/office/powerpoint/2010/main" val="11334667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D7DE4C81-7627-4996-AA50-B96CB2F447CD}" type="slidenum">
              <a:rPr lang="en-GB" smtClean="0"/>
              <a:t>32</a:t>
            </a:fld>
            <a:endParaRPr lang="en-GB"/>
          </a:p>
        </p:txBody>
      </p:sp>
    </p:spTree>
    <p:extLst>
      <p:ext uri="{BB962C8B-B14F-4D97-AF65-F5344CB8AC3E}">
        <p14:creationId xmlns:p14="http://schemas.microsoft.com/office/powerpoint/2010/main" val="1133466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gn="l">
              <a:buFont typeface="Arial"/>
              <a:buChar char="•"/>
            </a:pPr>
            <a:r>
              <a:rPr lang="en-GB" sz="3200" dirty="0" smtClean="0">
                <a:latin typeface="Klavika"/>
                <a:cs typeface="Klavika"/>
              </a:rPr>
              <a:t>The Nordic countries are far in their efforts to “green” state framework contracts - but more can still be done.</a:t>
            </a:r>
          </a:p>
          <a:p>
            <a:pPr marL="342900" lvl="0" indent="-342900" algn="l">
              <a:buFont typeface="Arial"/>
              <a:buChar char="•"/>
            </a:pPr>
            <a:r>
              <a:rPr lang="en-GB" sz="3200" dirty="0" smtClean="0">
                <a:latin typeface="Klavika"/>
                <a:cs typeface="Klavika"/>
              </a:rPr>
              <a:t>A strategic GSFC model requires efforts directed at seven organisational elements: vision, leadership, strategy, staff, structure, systems and culture. </a:t>
            </a:r>
          </a:p>
          <a:p>
            <a:pPr marL="342900" lvl="0" indent="-342900" algn="l">
              <a:buFont typeface="Arial"/>
              <a:buChar char="•"/>
            </a:pPr>
            <a:r>
              <a:rPr lang="en-GB" sz="3200" dirty="0" smtClean="0"/>
              <a:t>A country with a strategic GSFC model can harvest environmental, economic and societal benefits from an active and future oriented green procurement practice. </a:t>
            </a:r>
          </a:p>
          <a:p>
            <a:pPr marL="342900" indent="-342900" algn="l">
              <a:buFont typeface="Arial"/>
              <a:buChar char="•"/>
            </a:pPr>
            <a:r>
              <a:rPr lang="en-GB" sz="3200" dirty="0" smtClean="0"/>
              <a:t>Various efforts within each of the organisational elements support the gradual development of an effective model for Green SFCs in the Nordic countries, and the countries use different ways of achieving environmental benefits through Green SFCs. </a:t>
            </a:r>
            <a:endParaRPr lang="en-GB" sz="3200" dirty="0" smtClean="0">
              <a:latin typeface="Klavika"/>
              <a:cs typeface="Klavika"/>
            </a:endParaRPr>
          </a:p>
          <a:p>
            <a:endParaRPr lang="da-DK" sz="3200" dirty="0"/>
          </a:p>
        </p:txBody>
      </p:sp>
      <p:sp>
        <p:nvSpPr>
          <p:cNvPr id="4" name="Slide Number Placeholder 3"/>
          <p:cNvSpPr>
            <a:spLocks noGrp="1"/>
          </p:cNvSpPr>
          <p:nvPr>
            <p:ph type="sldNum" sz="quarter" idx="10"/>
          </p:nvPr>
        </p:nvSpPr>
        <p:spPr/>
        <p:txBody>
          <a:bodyPr/>
          <a:lstStyle/>
          <a:p>
            <a:fld id="{D7DE4C81-7627-4996-AA50-B96CB2F447CD}" type="slidenum">
              <a:rPr lang="en-GB" smtClean="0"/>
              <a:t>4</a:t>
            </a:fld>
            <a:endParaRPr lang="en-GB"/>
          </a:p>
        </p:txBody>
      </p:sp>
    </p:spTree>
    <p:extLst>
      <p:ext uri="{BB962C8B-B14F-4D97-AF65-F5344CB8AC3E}">
        <p14:creationId xmlns:p14="http://schemas.microsoft.com/office/powerpoint/2010/main" val="4197507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smtClean="0"/>
          </a:p>
          <a:p>
            <a:endParaRPr lang="en-US" dirty="0"/>
          </a:p>
        </p:txBody>
      </p:sp>
      <p:sp>
        <p:nvSpPr>
          <p:cNvPr id="4" name="Slide Number Placeholder 3"/>
          <p:cNvSpPr>
            <a:spLocks noGrp="1"/>
          </p:cNvSpPr>
          <p:nvPr>
            <p:ph type="sldNum" sz="quarter" idx="10"/>
          </p:nvPr>
        </p:nvSpPr>
        <p:spPr/>
        <p:txBody>
          <a:bodyPr/>
          <a:lstStyle/>
          <a:p>
            <a:fld id="{D7DE4C81-7627-4996-AA50-B96CB2F447CD}" type="slidenum">
              <a:rPr lang="en-GB" smtClean="0"/>
              <a:t>8</a:t>
            </a:fld>
            <a:endParaRPr lang="en-GB"/>
          </a:p>
        </p:txBody>
      </p:sp>
    </p:spTree>
    <p:extLst>
      <p:ext uri="{BB962C8B-B14F-4D97-AF65-F5344CB8AC3E}">
        <p14:creationId xmlns:p14="http://schemas.microsoft.com/office/powerpoint/2010/main" val="3900082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smtClean="0"/>
              <a:t>A vision is an aspiration, an </a:t>
            </a:r>
            <a:r>
              <a:rPr lang="en-US" sz="1600" dirty="0" err="1" smtClean="0"/>
              <a:t>organisation’s</a:t>
            </a:r>
            <a:r>
              <a:rPr lang="en-US" sz="1600" dirty="0" smtClean="0"/>
              <a:t> view of where it wants to go, what it wants to achieve, and what it wants to be in the long term. </a:t>
            </a:r>
          </a:p>
          <a:p>
            <a:endParaRPr lang="en-US" sz="1600" dirty="0" smtClean="0"/>
          </a:p>
          <a:p>
            <a:pPr marL="742950" lvl="1" indent="-285750">
              <a:buFont typeface="Arial" panose="020B0604020202020204" pitchFamily="34" charset="0"/>
              <a:buChar char="•"/>
            </a:pPr>
            <a:r>
              <a:rPr lang="en-US" sz="1600" dirty="0" smtClean="0"/>
              <a:t>National visions could more clearly address the option of SFCs becoming a driver for change. </a:t>
            </a:r>
          </a:p>
          <a:p>
            <a:pPr marL="742950" lvl="1" indent="-285750">
              <a:buFont typeface="Arial" panose="020B0604020202020204" pitchFamily="34" charset="0"/>
              <a:buChar char="•"/>
            </a:pPr>
            <a:r>
              <a:rPr lang="en-US" sz="1600" dirty="0" smtClean="0"/>
              <a:t>Ambiguous formulations weaken the vision statement. </a:t>
            </a:r>
            <a:r>
              <a:rPr lang="en-US" sz="1600" i="1" dirty="0" smtClean="0"/>
              <a:t>The Swedish vision statement aims for authorities to take environmental criteria into consideration “as widely as possible” and further mentions that greening should not increase the administrative burden of Swedish suppliers. </a:t>
            </a:r>
            <a:endParaRPr lang="en-US" sz="1600" dirty="0" smtClean="0"/>
          </a:p>
          <a:p>
            <a:pPr marL="742950" lvl="1" indent="-285750">
              <a:buFont typeface="Arial" panose="020B0604020202020204" pitchFamily="34" charset="0"/>
              <a:buChar char="•"/>
            </a:pPr>
            <a:endParaRPr lang="en-US" sz="1600" dirty="0" smtClean="0"/>
          </a:p>
          <a:p>
            <a:pPr marL="742950" lvl="1" indent="-285750">
              <a:buFont typeface="Arial" panose="020B0604020202020204" pitchFamily="34" charset="0"/>
              <a:buChar char="•"/>
            </a:pPr>
            <a:r>
              <a:rPr lang="en-US" sz="1600" dirty="0" smtClean="0"/>
              <a:t>The implementing </a:t>
            </a:r>
            <a:r>
              <a:rPr lang="en-US" sz="1600" dirty="0" err="1" smtClean="0"/>
              <a:t>organisation</a:t>
            </a:r>
            <a:r>
              <a:rPr lang="en-US" sz="1600" dirty="0" smtClean="0"/>
              <a:t> can take ownership of the governmental vision by formulating measurable goals and targets. </a:t>
            </a:r>
            <a:r>
              <a:rPr lang="en-US" sz="1600" i="1" dirty="0" smtClean="0"/>
              <a:t>In Finland, the central unit for PP, Hansel, aims at 100 % implementation of green aspects in SFC by the end of 2015. </a:t>
            </a:r>
            <a:endParaRPr lang="en-US" sz="1600" dirty="0" smtClean="0"/>
          </a:p>
          <a:p>
            <a:pPr marL="742950" lvl="1" indent="-285750">
              <a:buFont typeface="Arial" panose="020B0604020202020204" pitchFamily="34" charset="0"/>
              <a:buChar char="•"/>
            </a:pPr>
            <a:r>
              <a:rPr lang="en-US" sz="1600" dirty="0" smtClean="0"/>
              <a:t>The vision can also cover the need for public purchasers and suppliers to have access to tools, training, and other support for greening public procurement – </a:t>
            </a:r>
            <a:r>
              <a:rPr lang="en-US" sz="1600" i="1" dirty="0" smtClean="0"/>
              <a:t>this is the case in Sweden. </a:t>
            </a:r>
            <a:endParaRPr lang="en-US" sz="1600" dirty="0"/>
          </a:p>
        </p:txBody>
      </p:sp>
      <p:sp>
        <p:nvSpPr>
          <p:cNvPr id="4" name="Slide Number Placeholder 3"/>
          <p:cNvSpPr>
            <a:spLocks noGrp="1"/>
          </p:cNvSpPr>
          <p:nvPr>
            <p:ph type="sldNum" sz="quarter" idx="10"/>
          </p:nvPr>
        </p:nvSpPr>
        <p:spPr/>
        <p:txBody>
          <a:bodyPr/>
          <a:lstStyle/>
          <a:p>
            <a:fld id="{D7DE4C81-7627-4996-AA50-B96CB2F447CD}" type="slidenum">
              <a:rPr lang="en-GB" smtClean="0"/>
              <a:t>10</a:t>
            </a:fld>
            <a:endParaRPr lang="en-GB"/>
          </a:p>
        </p:txBody>
      </p:sp>
    </p:spTree>
    <p:extLst>
      <p:ext uri="{BB962C8B-B14F-4D97-AF65-F5344CB8AC3E}">
        <p14:creationId xmlns:p14="http://schemas.microsoft.com/office/powerpoint/2010/main" val="1878901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5400" dirty="0" smtClean="0"/>
              <a:t>Clear and explicit leadership makes it easier to incorporate GPP in </a:t>
            </a:r>
            <a:r>
              <a:rPr lang="en-US" sz="5400" dirty="0" err="1" smtClean="0"/>
              <a:t>organisational</a:t>
            </a:r>
            <a:r>
              <a:rPr lang="en-US" sz="5400" dirty="0" smtClean="0"/>
              <a:t> structures and processes, reduces the need for prescriptive rules, and enables more flexibility. 10 </a:t>
            </a:r>
          </a:p>
          <a:p>
            <a:endParaRPr lang="en-GB" sz="5400" dirty="0" smtClean="0"/>
          </a:p>
          <a:p>
            <a:pPr marL="285750" indent="-285750">
              <a:buFont typeface="Arial" panose="020B0604020202020204" pitchFamily="34" charset="0"/>
              <a:buChar char="•"/>
            </a:pPr>
            <a:r>
              <a:rPr lang="en-US" sz="5400" dirty="0" smtClean="0"/>
              <a:t>Clear green leadership is not least necessary in a procurement </a:t>
            </a:r>
            <a:r>
              <a:rPr lang="en-US" sz="5400" dirty="0" err="1" smtClean="0"/>
              <a:t>organisation</a:t>
            </a:r>
            <a:r>
              <a:rPr lang="en-US" sz="5400" dirty="0" smtClean="0"/>
              <a:t> that traditionally has had one main priority: cost savings</a:t>
            </a:r>
            <a:r>
              <a:rPr lang="en-US" sz="5400" i="1" dirty="0" smtClean="0"/>
              <a:t>. In Finland, Hansel is a visible focal point for all work related to SFC, including developing and implementing green criteria. In Sweden, the National Procurement Service is seriously engaged in the green agenda and staff perceives the ‘green focus’ as an obvious choice. </a:t>
            </a:r>
            <a:endParaRPr lang="en-US" sz="5400" dirty="0" smtClean="0"/>
          </a:p>
          <a:p>
            <a:pPr marL="285750" indent="-285750">
              <a:buFont typeface="Arial" panose="020B0604020202020204" pitchFamily="34" charset="0"/>
              <a:buChar char="•"/>
            </a:pPr>
            <a:r>
              <a:rPr lang="en-US" sz="5400" dirty="0" smtClean="0"/>
              <a:t>Leadership communication on green issues contributes to mainstreaming environmental concerns in the </a:t>
            </a:r>
            <a:r>
              <a:rPr lang="en-US" sz="5400" dirty="0" err="1" smtClean="0"/>
              <a:t>organisation</a:t>
            </a:r>
            <a:r>
              <a:rPr lang="en-US" sz="5400" dirty="0" smtClean="0"/>
              <a:t>, hereby strengthening the green culture. </a:t>
            </a:r>
            <a:r>
              <a:rPr lang="en-US" sz="5400" i="1" dirty="0" smtClean="0"/>
              <a:t>Finland has a strong GPP communication with frequent events, such as conferences and seminars, and in Iceland all government institutions were invited to GPP workshops at the onset of the national GPP </a:t>
            </a:r>
            <a:r>
              <a:rPr lang="en-US" sz="5400" i="1" dirty="0" err="1" smtClean="0"/>
              <a:t>programme</a:t>
            </a:r>
            <a:r>
              <a:rPr lang="en-US" sz="5400" i="1" dirty="0" smtClean="0"/>
              <a:t>. </a:t>
            </a:r>
            <a:endParaRPr lang="en-US" sz="5400" dirty="0" smtClean="0"/>
          </a:p>
          <a:p>
            <a:pPr marL="285750" indent="-285750">
              <a:buFont typeface="Arial" panose="020B0604020202020204" pitchFamily="34" charset="0"/>
              <a:buChar char="•"/>
            </a:pPr>
            <a:r>
              <a:rPr lang="en-US" sz="5400" dirty="0" smtClean="0"/>
              <a:t>Good leadership also means tuning the </a:t>
            </a:r>
            <a:r>
              <a:rPr lang="en-US" sz="5400" dirty="0" err="1" smtClean="0"/>
              <a:t>organisation</a:t>
            </a:r>
            <a:r>
              <a:rPr lang="en-US" sz="5400" dirty="0" smtClean="0"/>
              <a:t> according to monitoring results and renewed priorities. </a:t>
            </a:r>
            <a:r>
              <a:rPr lang="en-US" sz="5400" i="1" dirty="0" smtClean="0"/>
              <a:t>In all Nordic countries there appear to be insufficient monitoring and limited effort on strengthening performance in light of monitoring results. </a:t>
            </a:r>
            <a:endParaRPr lang="en-US" sz="5400" dirty="0"/>
          </a:p>
        </p:txBody>
      </p:sp>
      <p:sp>
        <p:nvSpPr>
          <p:cNvPr id="4" name="Slide Number Placeholder 3"/>
          <p:cNvSpPr>
            <a:spLocks noGrp="1"/>
          </p:cNvSpPr>
          <p:nvPr>
            <p:ph type="sldNum" sz="quarter" idx="10"/>
          </p:nvPr>
        </p:nvSpPr>
        <p:spPr/>
        <p:txBody>
          <a:bodyPr/>
          <a:lstStyle/>
          <a:p>
            <a:fld id="{D7DE4C81-7627-4996-AA50-B96CB2F447CD}" type="slidenum">
              <a:rPr lang="en-GB" smtClean="0"/>
              <a:t>11</a:t>
            </a:fld>
            <a:endParaRPr lang="en-GB"/>
          </a:p>
        </p:txBody>
      </p:sp>
    </p:spTree>
    <p:extLst>
      <p:ext uri="{BB962C8B-B14F-4D97-AF65-F5344CB8AC3E}">
        <p14:creationId xmlns:p14="http://schemas.microsoft.com/office/powerpoint/2010/main" val="11334667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dirty="0" smtClean="0"/>
              <a:t>The structure is the formal and in-formal division and coordination of activities and responsibilities. A transparent and clear </a:t>
            </a:r>
            <a:r>
              <a:rPr lang="en-US" sz="1200" dirty="0" err="1" smtClean="0"/>
              <a:t>organisational</a:t>
            </a:r>
            <a:r>
              <a:rPr lang="en-US" sz="1200" dirty="0" smtClean="0"/>
              <a:t> structure ensures that all key tasks are taken care of by the relevant stakeholders. </a:t>
            </a:r>
          </a:p>
          <a:p>
            <a:pPr marL="285750" indent="-285750">
              <a:buFont typeface="Arial" panose="020B0604020202020204" pitchFamily="34" charset="0"/>
              <a:buChar char="•"/>
            </a:pPr>
            <a:r>
              <a:rPr lang="en-US" sz="1200" dirty="0" smtClean="0"/>
              <a:t>With the exception of Norway, the Nordic countries all have centralized units developing and managing SFC with sub-units in charge of the green elements in SFCs. </a:t>
            </a:r>
            <a:r>
              <a:rPr lang="en-US" sz="1200" i="1" dirty="0" smtClean="0"/>
              <a:t>Finland has an efficient structure with Hansel in charge of joint state framework contracts. The Finnish Government finances a special unit in Motiva dealing with green issues in PP. Denmark and Sweden have appointed employees to the development and implementation of green criteria into SFCs, whereas Iceland has a working group on GPP. </a:t>
            </a:r>
            <a:endParaRPr lang="en-US" sz="1200" dirty="0" smtClean="0"/>
          </a:p>
          <a:p>
            <a:pPr marL="285750" indent="-285750">
              <a:buFont typeface="Arial" panose="020B0604020202020204" pitchFamily="34" charset="0"/>
              <a:buChar char="•"/>
            </a:pPr>
            <a:r>
              <a:rPr lang="en-US" sz="1200" dirty="0" smtClean="0"/>
              <a:t>The </a:t>
            </a:r>
            <a:r>
              <a:rPr lang="en-US" sz="1200" dirty="0" err="1" smtClean="0"/>
              <a:t>organisational</a:t>
            </a:r>
            <a:r>
              <a:rPr lang="en-US" sz="1200" dirty="0" smtClean="0"/>
              <a:t> set-up should reflect and facilitate collaboration with the appropriate related governmental and non-governmental entities. </a:t>
            </a:r>
            <a:r>
              <a:rPr lang="en-US" sz="1200" i="1" dirty="0" smtClean="0"/>
              <a:t>All the national SFC units collaborate (to a varying degree) with other ministries and units on developing and implementing green criteria. Involvement of NGOs is less common</a:t>
            </a:r>
            <a:endParaRPr lang="en-US" sz="1200" dirty="0" smtClean="0"/>
          </a:p>
          <a:p>
            <a:pPr marL="285750" indent="-285750">
              <a:buFont typeface="Arial" panose="020B0604020202020204" pitchFamily="34" charset="0"/>
              <a:buChar char="•"/>
            </a:pPr>
            <a:r>
              <a:rPr lang="en-US" sz="1200" dirty="0" smtClean="0"/>
              <a:t>In order to give green criteria weight and forward a strong signal to the suppliers (‘complying with green criteria is mandatory to become supplier to the public sector’), suppliers’ compliance must be controlled and evaluated. </a:t>
            </a:r>
            <a:r>
              <a:rPr lang="en-US" sz="1200" i="1" dirty="0" smtClean="0"/>
              <a:t>All Nordic countries have units for standard compliance control, but control of suppliers’ environmental compliance appears to be uncommon. </a:t>
            </a:r>
            <a:endParaRPr lang="en-US" sz="1200" dirty="0" smtClean="0"/>
          </a:p>
          <a:p>
            <a:endParaRPr lang="da-DK" altLang="en-US" dirty="0" smtClean="0">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a-DK" altLang="en-US" dirty="0" smtClean="0">
                <a:ea typeface="ＭＳ Ｐゴシック" pitchFamily="34" charset="-128"/>
              </a:rPr>
              <a:t>I</a:t>
            </a:r>
            <a:r>
              <a:rPr lang="en-US" sz="1200" dirty="0" smtClean="0"/>
              <a:t>Strategy can be defined as the long-term plan of action to </a:t>
            </a:r>
            <a:r>
              <a:rPr lang="en-US" sz="1200" dirty="0" err="1" smtClean="0"/>
              <a:t>realise</a:t>
            </a:r>
            <a:r>
              <a:rPr lang="en-US" sz="1200" dirty="0" smtClean="0"/>
              <a:t> an </a:t>
            </a:r>
            <a:r>
              <a:rPr lang="en-US" sz="1200" dirty="0" err="1" smtClean="0"/>
              <a:t>organi-sation’s</a:t>
            </a:r>
            <a:r>
              <a:rPr lang="en-US" sz="1200" dirty="0" smtClean="0"/>
              <a:t> vision with the available resources. Tangible targets and </a:t>
            </a:r>
            <a:r>
              <a:rPr lang="en-US" sz="1200" dirty="0" err="1" smtClean="0"/>
              <a:t>distribu-tion</a:t>
            </a:r>
            <a:r>
              <a:rPr lang="en-US" sz="1200" dirty="0" smtClean="0"/>
              <a:t> of responsibilities and resources strengthens the likelihood of having the strategy implemented in practice. </a:t>
            </a:r>
          </a:p>
          <a:p>
            <a:endParaRPr lang="en-US" sz="1200" dirty="0" smtClean="0"/>
          </a:p>
          <a:p>
            <a:pPr marL="285750" indent="-285750">
              <a:buFont typeface="Arial" panose="020B0604020202020204" pitchFamily="34" charset="0"/>
              <a:buChar char="•"/>
            </a:pPr>
            <a:r>
              <a:rPr lang="en-US" sz="1200" dirty="0" smtClean="0"/>
              <a:t>All five countries have specific strategies for GPP, either as independent documents or as part of the main strategies for PP. The Icelandic GPP-strategy includes specific goals of which some are quite concrete (such as ‘use of green criteria in 50 % of all tenders by 2016’) whereas other are less precise (e.g. staff should have the appropriate knowledge). The Icelandic strategy is detailed with an annual Action Plan identifying responsible entities and including a time schedule. </a:t>
            </a:r>
          </a:p>
          <a:p>
            <a:pPr marL="285750" indent="-285750">
              <a:buFont typeface="Arial" panose="020B0604020202020204" pitchFamily="34" charset="0"/>
              <a:buChar char="•"/>
            </a:pPr>
            <a:endParaRPr lang="en-US" sz="1200" dirty="0" smtClean="0"/>
          </a:p>
          <a:p>
            <a:pPr marL="285750" indent="-285750">
              <a:buFont typeface="Arial" panose="020B0604020202020204" pitchFamily="34" charset="0"/>
              <a:buChar char="•"/>
            </a:pPr>
            <a:r>
              <a:rPr lang="en-US" sz="1200" dirty="0" smtClean="0"/>
              <a:t>There are no concrete strategies for the greening of SFCs and the desired outcome and impact in the countries. </a:t>
            </a:r>
          </a:p>
          <a:p>
            <a:endParaRPr lang="da-DK" altLang="en-US" dirty="0" smtClean="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Strategy can be defined as the long-term plan of action to </a:t>
            </a:r>
            <a:r>
              <a:rPr lang="en-US" sz="1200" dirty="0" err="1" smtClean="0"/>
              <a:t>realise</a:t>
            </a:r>
            <a:r>
              <a:rPr lang="en-US" sz="1200" dirty="0" smtClean="0"/>
              <a:t> an </a:t>
            </a:r>
            <a:r>
              <a:rPr lang="en-US" sz="1200" dirty="0" err="1" smtClean="0"/>
              <a:t>organi-sation’s</a:t>
            </a:r>
            <a:r>
              <a:rPr lang="en-US" sz="1200" dirty="0" smtClean="0"/>
              <a:t> vision with the available resources. Tangible targets and </a:t>
            </a:r>
            <a:r>
              <a:rPr lang="en-US" sz="1200" dirty="0" err="1" smtClean="0"/>
              <a:t>distribu-tion</a:t>
            </a:r>
            <a:r>
              <a:rPr lang="en-US" sz="1200" dirty="0" smtClean="0"/>
              <a:t> of responsibilities and resources strengthens the likelihood of having the strategy implemented in practice. </a:t>
            </a:r>
          </a:p>
          <a:p>
            <a:endParaRPr lang="en-US" sz="1200" dirty="0" smtClean="0"/>
          </a:p>
          <a:p>
            <a:pPr marL="285750" indent="-285750">
              <a:buFont typeface="Arial" panose="020B0604020202020204" pitchFamily="34" charset="0"/>
              <a:buChar char="•"/>
            </a:pPr>
            <a:r>
              <a:rPr lang="en-US" sz="1200" dirty="0" smtClean="0"/>
              <a:t>All five countries have specific strategies for GPP, either as independent documents or as part of the main strategies for PP. The Icelandic GPP-strategy includes specific goals of which some are quite concrete (such as ‘use of green criteria in 50 % of all tenders by 2016’) whereas other are less precise (e.g. staff should have the appropriate knowledge). The Icelandic strategy is detailed with an annual Action Plan identifying responsible entities and including a time schedule. </a:t>
            </a:r>
          </a:p>
          <a:p>
            <a:pPr marL="285750" indent="-285750">
              <a:buFont typeface="Arial" panose="020B0604020202020204" pitchFamily="34" charset="0"/>
              <a:buChar char="•"/>
            </a:pPr>
            <a:endParaRPr lang="en-US" sz="1200" dirty="0" smtClean="0"/>
          </a:p>
          <a:p>
            <a:pPr marL="285750" indent="-285750">
              <a:buFont typeface="Arial" panose="020B0604020202020204" pitchFamily="34" charset="0"/>
              <a:buChar char="•"/>
            </a:pPr>
            <a:r>
              <a:rPr lang="en-US" sz="1200" dirty="0" smtClean="0"/>
              <a:t>There are no concrete strategies for the greening of SFCs and the desired outcome and impact in the countries. </a:t>
            </a:r>
            <a:endParaRPr lang="en-US" sz="1200" dirty="0"/>
          </a:p>
        </p:txBody>
      </p:sp>
      <p:sp>
        <p:nvSpPr>
          <p:cNvPr id="4" name="Slide Number Placeholder 3"/>
          <p:cNvSpPr>
            <a:spLocks noGrp="1"/>
          </p:cNvSpPr>
          <p:nvPr>
            <p:ph type="sldNum" sz="quarter" idx="10"/>
          </p:nvPr>
        </p:nvSpPr>
        <p:spPr/>
        <p:txBody>
          <a:bodyPr/>
          <a:lstStyle/>
          <a:p>
            <a:fld id="{D7DE4C81-7627-4996-AA50-B96CB2F447CD}" type="slidenum">
              <a:rPr lang="en-GB" smtClean="0"/>
              <a:t>14</a:t>
            </a:fld>
            <a:endParaRPr lang="en-GB"/>
          </a:p>
        </p:txBody>
      </p:sp>
    </p:spTree>
    <p:extLst>
      <p:ext uri="{BB962C8B-B14F-4D97-AF65-F5344CB8AC3E}">
        <p14:creationId xmlns:p14="http://schemas.microsoft.com/office/powerpoint/2010/main" val="1133466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cxnSp>
        <p:nvCxnSpPr>
          <p:cNvPr id="8" name="Straight Connector 7"/>
          <p:cNvCxnSpPr/>
          <p:nvPr userDrawn="1"/>
        </p:nvCxnSpPr>
        <p:spPr>
          <a:xfrm>
            <a:off x="-78390" y="799675"/>
            <a:ext cx="956338" cy="0"/>
          </a:xfrm>
          <a:prstGeom prst="line">
            <a:avLst/>
          </a:prstGeom>
          <a:ln w="38100" cmpd="sng">
            <a:solidFill>
              <a:srgbClr val="439A36"/>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1191502" y="799675"/>
            <a:ext cx="7114264" cy="0"/>
          </a:xfrm>
          <a:prstGeom prst="line">
            <a:avLst/>
          </a:prstGeom>
          <a:ln w="38100" cmpd="sng">
            <a:solidFill>
              <a:srgbClr val="439A36"/>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10"/>
          <p:cNvCxnSpPr/>
          <p:nvPr userDrawn="1"/>
        </p:nvCxnSpPr>
        <p:spPr>
          <a:xfrm>
            <a:off x="-78390" y="5974045"/>
            <a:ext cx="956338" cy="0"/>
          </a:xfrm>
          <a:prstGeom prst="line">
            <a:avLst/>
          </a:prstGeom>
          <a:ln w="38100" cmpd="sng">
            <a:solidFill>
              <a:srgbClr val="439A36"/>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1"/>
          <p:cNvCxnSpPr/>
          <p:nvPr userDrawn="1"/>
        </p:nvCxnSpPr>
        <p:spPr>
          <a:xfrm>
            <a:off x="1191502" y="5974045"/>
            <a:ext cx="7114264" cy="0"/>
          </a:xfrm>
          <a:prstGeom prst="line">
            <a:avLst/>
          </a:prstGeom>
          <a:ln w="38100" cmpd="sng">
            <a:solidFill>
              <a:srgbClr val="439A36"/>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1712347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lang="en-US"/>
          </a:p>
        </p:txBody>
      </p:sp>
      <p:sp>
        <p:nvSpPr>
          <p:cNvPr id="4" name="Date Placeholder 3"/>
          <p:cNvSpPr>
            <a:spLocks noGrp="1"/>
          </p:cNvSpPr>
          <p:nvPr>
            <p:ph type="dt" sz="half" idx="10"/>
          </p:nvPr>
        </p:nvSpPr>
        <p:spPr/>
        <p:txBody>
          <a:bodyPr/>
          <a:lstStyle/>
          <a:p>
            <a:fld id="{ECD9EAA2-56A1-AD45-ADE2-F3ECDF27E2A7}" type="datetimeFigureOut">
              <a:rPr lang="en-US" smtClean="0"/>
              <a:t>11/20/2015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40BC64-CD0A-AE4F-BE2D-24ED2A43873A}" type="slidenum">
              <a:rPr lang="en-US" smtClean="0"/>
              <a:t>‹#›</a:t>
            </a:fld>
            <a:endParaRPr lang="en-US"/>
          </a:p>
        </p:txBody>
      </p:sp>
    </p:spTree>
    <p:extLst>
      <p:ext uri="{BB962C8B-B14F-4D97-AF65-F5344CB8AC3E}">
        <p14:creationId xmlns:p14="http://schemas.microsoft.com/office/powerpoint/2010/main" val="148083568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da-DK"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lang="en-US"/>
          </a:p>
        </p:txBody>
      </p:sp>
      <p:sp>
        <p:nvSpPr>
          <p:cNvPr id="4" name="Date Placeholder 3"/>
          <p:cNvSpPr>
            <a:spLocks noGrp="1"/>
          </p:cNvSpPr>
          <p:nvPr>
            <p:ph type="dt" sz="half" idx="10"/>
          </p:nvPr>
        </p:nvSpPr>
        <p:spPr/>
        <p:txBody>
          <a:bodyPr/>
          <a:lstStyle/>
          <a:p>
            <a:fld id="{ECD9EAA2-56A1-AD45-ADE2-F3ECDF27E2A7}" type="datetimeFigureOut">
              <a:rPr lang="en-US" smtClean="0"/>
              <a:t>11/20/2015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40BC64-CD0A-AE4F-BE2D-24ED2A43873A}" type="slidenum">
              <a:rPr lang="en-US" smtClean="0"/>
              <a:t>‹#›</a:t>
            </a:fld>
            <a:endParaRPr lang="en-US"/>
          </a:p>
        </p:txBody>
      </p:sp>
    </p:spTree>
    <p:extLst>
      <p:ext uri="{BB962C8B-B14F-4D97-AF65-F5344CB8AC3E}">
        <p14:creationId xmlns:p14="http://schemas.microsoft.com/office/powerpoint/2010/main" val="13227180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smtClean="0"/>
              <a:t>Click to edit Master title style</a:t>
            </a:r>
            <a:endParaRPr lang="en-US"/>
          </a:p>
        </p:txBody>
      </p:sp>
      <p:sp>
        <p:nvSpPr>
          <p:cNvPr id="3" name="Content Placeholder 2"/>
          <p:cNvSpPr>
            <a:spLocks noGrp="1"/>
          </p:cNvSpPr>
          <p:nvPr>
            <p:ph idx="1" hasCustomPrompt="1"/>
          </p:nvPr>
        </p:nvSpPr>
        <p:spPr>
          <a:xfrm>
            <a:off x="-1704866" y="-114039"/>
            <a:ext cx="8229600" cy="4525963"/>
          </a:xfrm>
        </p:spPr>
        <p:txBody>
          <a:bodyPr/>
          <a:lstStyle/>
          <a:p>
            <a:pPr lvl="0"/>
            <a:r>
              <a:rPr lang="da-DK" dirty="0" smtClean="0"/>
              <a:t>C</a:t>
            </a:r>
            <a:endParaRPr lang="en-US" dirty="0"/>
          </a:p>
        </p:txBody>
      </p:sp>
      <p:sp>
        <p:nvSpPr>
          <p:cNvPr id="4" name="Date Placeholder 3"/>
          <p:cNvSpPr>
            <a:spLocks noGrp="1"/>
          </p:cNvSpPr>
          <p:nvPr>
            <p:ph type="dt" sz="half" idx="10"/>
          </p:nvPr>
        </p:nvSpPr>
        <p:spPr/>
        <p:txBody>
          <a:bodyPr/>
          <a:lstStyle/>
          <a:p>
            <a:fld id="{ECD9EAA2-56A1-AD45-ADE2-F3ECDF27E2A7}" type="datetimeFigureOut">
              <a:rPr lang="en-US" smtClean="0"/>
              <a:t>11/20/2015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5610738" y="5761038"/>
            <a:ext cx="2133600" cy="365125"/>
          </a:xfrm>
        </p:spPr>
        <p:txBody>
          <a:bodyPr/>
          <a:lstStyle/>
          <a:p>
            <a:fld id="{8440BC64-CD0A-AE4F-BE2D-24ED2A43873A}" type="slidenum">
              <a:rPr lang="en-US" smtClean="0"/>
              <a:t>‹#›</a:t>
            </a:fld>
            <a:endParaRPr lang="en-US"/>
          </a:p>
        </p:txBody>
      </p:sp>
    </p:spTree>
    <p:extLst>
      <p:ext uri="{BB962C8B-B14F-4D97-AF65-F5344CB8AC3E}">
        <p14:creationId xmlns:p14="http://schemas.microsoft.com/office/powerpoint/2010/main" val="26052513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da-DK"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Click to edit Master text styles</a:t>
            </a:r>
          </a:p>
        </p:txBody>
      </p:sp>
      <p:sp>
        <p:nvSpPr>
          <p:cNvPr id="4" name="Date Placeholder 3"/>
          <p:cNvSpPr>
            <a:spLocks noGrp="1"/>
          </p:cNvSpPr>
          <p:nvPr>
            <p:ph type="dt" sz="half" idx="10"/>
          </p:nvPr>
        </p:nvSpPr>
        <p:spPr/>
        <p:txBody>
          <a:bodyPr/>
          <a:lstStyle/>
          <a:p>
            <a:fld id="{ECD9EAA2-56A1-AD45-ADE2-F3ECDF27E2A7}" type="datetimeFigureOut">
              <a:rPr lang="en-US" smtClean="0"/>
              <a:t>11/20/2015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40BC64-CD0A-AE4F-BE2D-24ED2A43873A}" type="slidenum">
              <a:rPr lang="en-US" smtClean="0"/>
              <a:t>‹#›</a:t>
            </a:fld>
            <a:endParaRPr lang="en-US"/>
          </a:p>
        </p:txBody>
      </p:sp>
    </p:spTree>
    <p:extLst>
      <p:ext uri="{BB962C8B-B14F-4D97-AF65-F5344CB8AC3E}">
        <p14:creationId xmlns:p14="http://schemas.microsoft.com/office/powerpoint/2010/main" val="297702880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lang="en-US"/>
          </a:p>
        </p:txBody>
      </p:sp>
      <p:sp>
        <p:nvSpPr>
          <p:cNvPr id="5" name="Date Placeholder 4"/>
          <p:cNvSpPr>
            <a:spLocks noGrp="1"/>
          </p:cNvSpPr>
          <p:nvPr>
            <p:ph type="dt" sz="half" idx="10"/>
          </p:nvPr>
        </p:nvSpPr>
        <p:spPr/>
        <p:txBody>
          <a:bodyPr/>
          <a:lstStyle/>
          <a:p>
            <a:fld id="{ECD9EAA2-56A1-AD45-ADE2-F3ECDF27E2A7}" type="datetimeFigureOut">
              <a:rPr lang="en-US" smtClean="0"/>
              <a:t>11/20/2015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40BC64-CD0A-AE4F-BE2D-24ED2A43873A}" type="slidenum">
              <a:rPr lang="en-US" smtClean="0"/>
              <a:t>‹#›</a:t>
            </a:fld>
            <a:endParaRPr lang="en-US"/>
          </a:p>
        </p:txBody>
      </p:sp>
    </p:spTree>
    <p:extLst>
      <p:ext uri="{BB962C8B-B14F-4D97-AF65-F5344CB8AC3E}">
        <p14:creationId xmlns:p14="http://schemas.microsoft.com/office/powerpoint/2010/main" val="250957806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a-DK"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lang="en-US"/>
          </a:p>
        </p:txBody>
      </p:sp>
      <p:sp>
        <p:nvSpPr>
          <p:cNvPr id="7" name="Date Placeholder 6"/>
          <p:cNvSpPr>
            <a:spLocks noGrp="1"/>
          </p:cNvSpPr>
          <p:nvPr>
            <p:ph type="dt" sz="half" idx="10"/>
          </p:nvPr>
        </p:nvSpPr>
        <p:spPr/>
        <p:txBody>
          <a:bodyPr/>
          <a:lstStyle/>
          <a:p>
            <a:fld id="{ECD9EAA2-56A1-AD45-ADE2-F3ECDF27E2A7}" type="datetimeFigureOut">
              <a:rPr lang="en-US" smtClean="0"/>
              <a:t>11/20/2015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40BC64-CD0A-AE4F-BE2D-24ED2A43873A}" type="slidenum">
              <a:rPr lang="en-US" smtClean="0"/>
              <a:t>‹#›</a:t>
            </a:fld>
            <a:endParaRPr lang="en-US"/>
          </a:p>
        </p:txBody>
      </p:sp>
    </p:spTree>
    <p:extLst>
      <p:ext uri="{BB962C8B-B14F-4D97-AF65-F5344CB8AC3E}">
        <p14:creationId xmlns:p14="http://schemas.microsoft.com/office/powerpoint/2010/main" val="35952649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smtClean="0"/>
              <a:t>Click to edit Master title style</a:t>
            </a:r>
            <a:endParaRPr lang="en-US"/>
          </a:p>
        </p:txBody>
      </p:sp>
      <p:sp>
        <p:nvSpPr>
          <p:cNvPr id="3" name="Date Placeholder 2"/>
          <p:cNvSpPr>
            <a:spLocks noGrp="1"/>
          </p:cNvSpPr>
          <p:nvPr>
            <p:ph type="dt" sz="half" idx="10"/>
          </p:nvPr>
        </p:nvSpPr>
        <p:spPr/>
        <p:txBody>
          <a:bodyPr/>
          <a:lstStyle/>
          <a:p>
            <a:fld id="{ECD9EAA2-56A1-AD45-ADE2-F3ECDF27E2A7}" type="datetimeFigureOut">
              <a:rPr lang="en-US" smtClean="0"/>
              <a:t>11/20/2015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40BC64-CD0A-AE4F-BE2D-24ED2A43873A}" type="slidenum">
              <a:rPr lang="en-US" smtClean="0"/>
              <a:t>‹#›</a:t>
            </a:fld>
            <a:endParaRPr lang="en-US"/>
          </a:p>
        </p:txBody>
      </p:sp>
    </p:spTree>
    <p:extLst>
      <p:ext uri="{BB962C8B-B14F-4D97-AF65-F5344CB8AC3E}">
        <p14:creationId xmlns:p14="http://schemas.microsoft.com/office/powerpoint/2010/main" val="25270782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D9EAA2-56A1-AD45-ADE2-F3ECDF27E2A7}" type="datetimeFigureOut">
              <a:rPr lang="en-US" smtClean="0"/>
              <a:t>11/20/2015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440BC64-CD0A-AE4F-BE2D-24ED2A43873A}" type="slidenum">
              <a:rPr lang="en-US" smtClean="0"/>
              <a:t>‹#›</a:t>
            </a:fld>
            <a:endParaRPr lang="en-US"/>
          </a:p>
        </p:txBody>
      </p:sp>
    </p:spTree>
    <p:extLst>
      <p:ext uri="{BB962C8B-B14F-4D97-AF65-F5344CB8AC3E}">
        <p14:creationId xmlns:p14="http://schemas.microsoft.com/office/powerpoint/2010/main" val="246512366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da-DK"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Click to edit Master text styles</a:t>
            </a:r>
          </a:p>
        </p:txBody>
      </p:sp>
      <p:sp>
        <p:nvSpPr>
          <p:cNvPr id="5" name="Date Placeholder 4"/>
          <p:cNvSpPr>
            <a:spLocks noGrp="1"/>
          </p:cNvSpPr>
          <p:nvPr>
            <p:ph type="dt" sz="half" idx="10"/>
          </p:nvPr>
        </p:nvSpPr>
        <p:spPr/>
        <p:txBody>
          <a:bodyPr/>
          <a:lstStyle/>
          <a:p>
            <a:fld id="{ECD9EAA2-56A1-AD45-ADE2-F3ECDF27E2A7}" type="datetimeFigureOut">
              <a:rPr lang="en-US" smtClean="0"/>
              <a:t>11/20/2015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40BC64-CD0A-AE4F-BE2D-24ED2A43873A}" type="slidenum">
              <a:rPr lang="en-US" smtClean="0"/>
              <a:t>‹#›</a:t>
            </a:fld>
            <a:endParaRPr lang="en-US"/>
          </a:p>
        </p:txBody>
      </p:sp>
    </p:spTree>
    <p:extLst>
      <p:ext uri="{BB962C8B-B14F-4D97-AF65-F5344CB8AC3E}">
        <p14:creationId xmlns:p14="http://schemas.microsoft.com/office/powerpoint/2010/main" val="4007992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da-DK"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Click to edit Master text styles</a:t>
            </a:r>
          </a:p>
        </p:txBody>
      </p:sp>
      <p:sp>
        <p:nvSpPr>
          <p:cNvPr id="5" name="Date Placeholder 4"/>
          <p:cNvSpPr>
            <a:spLocks noGrp="1"/>
          </p:cNvSpPr>
          <p:nvPr>
            <p:ph type="dt" sz="half" idx="10"/>
          </p:nvPr>
        </p:nvSpPr>
        <p:spPr/>
        <p:txBody>
          <a:bodyPr/>
          <a:lstStyle/>
          <a:p>
            <a:fld id="{ECD9EAA2-56A1-AD45-ADE2-F3ECDF27E2A7}" type="datetimeFigureOut">
              <a:rPr lang="en-US" smtClean="0"/>
              <a:t>11/20/2015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40BC64-CD0A-AE4F-BE2D-24ED2A43873A}" type="slidenum">
              <a:rPr lang="en-US" smtClean="0"/>
              <a:t>‹#›</a:t>
            </a:fld>
            <a:endParaRPr lang="en-US"/>
          </a:p>
        </p:txBody>
      </p:sp>
    </p:spTree>
    <p:extLst>
      <p:ext uri="{BB962C8B-B14F-4D97-AF65-F5344CB8AC3E}">
        <p14:creationId xmlns:p14="http://schemas.microsoft.com/office/powerpoint/2010/main" val="37029506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a-DK"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a-DK" smtClean="0"/>
              <a:t>Click to edit Master text styles</a:t>
            </a:r>
          </a:p>
          <a:p>
            <a:pPr lvl="1"/>
            <a:r>
              <a:rPr lang="da-DK" smtClean="0"/>
              <a:t>Second level</a:t>
            </a:r>
          </a:p>
          <a:p>
            <a:pPr lvl="2"/>
            <a:r>
              <a:rPr lang="da-DK" smtClean="0"/>
              <a:t>Third level</a:t>
            </a:r>
          </a:p>
          <a:p>
            <a:pPr lvl="3"/>
            <a:r>
              <a:rPr lang="da-DK" smtClean="0"/>
              <a:t>Fourth level</a:t>
            </a:r>
          </a:p>
          <a:p>
            <a:pPr lvl="4"/>
            <a:r>
              <a:rPr lang="da-DK"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D9EAA2-56A1-AD45-ADE2-F3ECDF27E2A7}" type="datetimeFigureOut">
              <a:rPr lang="en-US" smtClean="0"/>
              <a:t>11/20/2015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40BC64-CD0A-AE4F-BE2D-24ED2A43873A}" type="slidenum">
              <a:rPr lang="en-US" smtClean="0"/>
              <a:t>‹#›</a:t>
            </a:fld>
            <a:endParaRPr lang="en-US"/>
          </a:p>
        </p:txBody>
      </p:sp>
      <p:cxnSp>
        <p:nvCxnSpPr>
          <p:cNvPr id="8" name="Straight Connector 7"/>
          <p:cNvCxnSpPr/>
          <p:nvPr userDrawn="1"/>
        </p:nvCxnSpPr>
        <p:spPr>
          <a:xfrm>
            <a:off x="-6585" y="799675"/>
            <a:ext cx="956338" cy="0"/>
          </a:xfrm>
          <a:prstGeom prst="line">
            <a:avLst/>
          </a:prstGeom>
          <a:ln w="38100" cmpd="sng">
            <a:solidFill>
              <a:srgbClr val="439A36"/>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1191502" y="799675"/>
            <a:ext cx="7114264" cy="0"/>
          </a:xfrm>
          <a:prstGeom prst="line">
            <a:avLst/>
          </a:prstGeom>
          <a:ln w="38100" cmpd="sng">
            <a:solidFill>
              <a:srgbClr val="439A36"/>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10"/>
          <p:cNvCxnSpPr/>
          <p:nvPr userDrawn="1"/>
        </p:nvCxnSpPr>
        <p:spPr>
          <a:xfrm>
            <a:off x="-6585" y="5974045"/>
            <a:ext cx="956338" cy="0"/>
          </a:xfrm>
          <a:prstGeom prst="line">
            <a:avLst/>
          </a:prstGeom>
          <a:ln w="38100" cmpd="sng">
            <a:solidFill>
              <a:srgbClr val="439A36"/>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1"/>
          <p:cNvCxnSpPr/>
          <p:nvPr userDrawn="1"/>
        </p:nvCxnSpPr>
        <p:spPr>
          <a:xfrm>
            <a:off x="1191502" y="5974045"/>
            <a:ext cx="7114264" cy="0"/>
          </a:xfrm>
          <a:prstGeom prst="line">
            <a:avLst/>
          </a:prstGeom>
          <a:ln w="38100" cmpd="sng">
            <a:solidFill>
              <a:srgbClr val="439A36"/>
            </a:solidFill>
          </a:ln>
          <a:effectLst/>
        </p:spPr>
        <p:style>
          <a:lnRef idx="2">
            <a:schemeClr val="accent1"/>
          </a:lnRef>
          <a:fillRef idx="0">
            <a:schemeClr val="accent1"/>
          </a:fillRef>
          <a:effectRef idx="1">
            <a:schemeClr val="accent1"/>
          </a:effectRef>
          <a:fontRef idx="minor">
            <a:schemeClr val="tx1"/>
          </a:fontRef>
        </p:style>
      </p:cxnSp>
      <p:pic>
        <p:nvPicPr>
          <p:cNvPr id="12" name="Picture 9" descr="PlanMiljø logo mørkere RGB.ai"/>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243785" y="6116368"/>
            <a:ext cx="1038203" cy="262678"/>
          </a:xfrm>
          <a:prstGeom prst="rect">
            <a:avLst/>
          </a:prstGeom>
        </p:spPr>
      </p:pic>
      <p:pic>
        <p:nvPicPr>
          <p:cNvPr id="102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91502" y="6116368"/>
            <a:ext cx="1637100" cy="344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54743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mailto:bb@planmiljoe.dk" TargetMode="External"/><Relationship Id="rId2" Type="http://schemas.openxmlformats.org/officeDocument/2006/relationships/hyperlink" Target="http://www.norden.org/en/nordic-council-of-ministers/council-of-ministers/the-nordic-council-of-ministers-for-the-environment-mr-m/institutes-co-operative-bodies-and-working-groups/working-groups/working-group-for-sustainable-consumption-and-production-hkp/publications-and-reports" TargetMode="External"/><Relationship Id="rId1" Type="http://schemas.openxmlformats.org/officeDocument/2006/relationships/slideLayout" Target="../slideLayouts/slideLayout2.xml"/><Relationship Id="rId4" Type="http://schemas.openxmlformats.org/officeDocument/2006/relationships/hyperlink" Target="mailto:ari.nissinen@ymparisto.f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4899" y="962180"/>
            <a:ext cx="7935405" cy="2874096"/>
          </a:xfrm>
        </p:spPr>
        <p:txBody>
          <a:bodyPr anchor="t">
            <a:noAutofit/>
          </a:bodyPr>
          <a:lstStyle/>
          <a:p>
            <a:pPr algn="l"/>
            <a:r>
              <a:rPr lang="en-US" sz="3600" b="1" dirty="0" smtClean="0">
                <a:latin typeface="Klavika"/>
                <a:cs typeface="Klavika"/>
              </a:rPr>
              <a:t>GREENING STATE FRAMEWORK CONTRACTS</a:t>
            </a:r>
            <a:br>
              <a:rPr lang="en-US" sz="3600" b="1" dirty="0" smtClean="0">
                <a:latin typeface="Klavika"/>
                <a:cs typeface="Klavika"/>
              </a:rPr>
            </a:br>
            <a:r>
              <a:rPr lang="en-US" sz="3600" b="1" dirty="0" smtClean="0">
                <a:solidFill>
                  <a:schemeClr val="tx2"/>
                </a:solidFill>
                <a:latin typeface="Klavika"/>
                <a:cs typeface="Klavika"/>
              </a:rPr>
              <a:t>- </a:t>
            </a:r>
            <a:r>
              <a:rPr lang="en-US" sz="2800" b="1" i="1" dirty="0" smtClean="0">
                <a:solidFill>
                  <a:schemeClr val="tx2"/>
                </a:solidFill>
                <a:latin typeface="Klavika"/>
                <a:cs typeface="Klavika"/>
              </a:rPr>
              <a:t>Presentation of main findings</a:t>
            </a:r>
            <a:br>
              <a:rPr lang="en-US" sz="2800" b="1" i="1" dirty="0" smtClean="0">
                <a:solidFill>
                  <a:schemeClr val="tx2"/>
                </a:solidFill>
                <a:latin typeface="Klavika"/>
                <a:cs typeface="Klavika"/>
              </a:rPr>
            </a:br>
            <a:r>
              <a:rPr lang="en-US" sz="2800" b="1" i="1" dirty="0" smtClean="0">
                <a:solidFill>
                  <a:schemeClr val="tx2"/>
                </a:solidFill>
                <a:latin typeface="Klavika"/>
                <a:cs typeface="Klavika"/>
              </a:rPr>
              <a:t>   </a:t>
            </a:r>
            <a:r>
              <a:rPr lang="en-US" sz="2400" b="1" i="1" dirty="0" smtClean="0">
                <a:solidFill>
                  <a:schemeClr val="tx2"/>
                </a:solidFill>
                <a:latin typeface="Klavika"/>
                <a:cs typeface="Klavika"/>
              </a:rPr>
              <a:t>(presented by X in City Y, 00.00.2015</a:t>
            </a:r>
            <a:r>
              <a:rPr lang="en-US" sz="2400" b="1" i="1" dirty="0">
                <a:solidFill>
                  <a:schemeClr val="tx2"/>
                </a:solidFill>
                <a:latin typeface="Klavika"/>
                <a:cs typeface="Klavika"/>
              </a:rPr>
              <a:t>)</a:t>
            </a:r>
            <a:r>
              <a:rPr lang="en-US" sz="2800" b="1" i="1" dirty="0" smtClean="0">
                <a:solidFill>
                  <a:schemeClr val="tx2"/>
                </a:solidFill>
                <a:latin typeface="Klavika"/>
                <a:cs typeface="Klavika"/>
              </a:rPr>
              <a:t/>
            </a:r>
            <a:br>
              <a:rPr lang="en-US" sz="2800" b="1" i="1" dirty="0" smtClean="0">
                <a:solidFill>
                  <a:schemeClr val="tx2"/>
                </a:solidFill>
                <a:latin typeface="Klavika"/>
                <a:cs typeface="Klavika"/>
              </a:rPr>
            </a:br>
            <a:r>
              <a:rPr lang="en-US" sz="3600" b="1" dirty="0" smtClean="0">
                <a:latin typeface="Klavika"/>
                <a:cs typeface="Klavika"/>
              </a:rPr>
              <a:t/>
            </a:r>
            <a:br>
              <a:rPr lang="en-US" sz="3600" b="1" dirty="0" smtClean="0">
                <a:latin typeface="Klavika"/>
                <a:cs typeface="Klavika"/>
              </a:rPr>
            </a:br>
            <a:r>
              <a:rPr lang="en-US" sz="2800" dirty="0" smtClean="0">
                <a:latin typeface="Klavika"/>
                <a:cs typeface="Klavika"/>
              </a:rPr>
              <a:t>Project by the Nordic Council of Ministers, 2015</a:t>
            </a:r>
            <a:endParaRPr lang="en-US" sz="2800" dirty="0">
              <a:latin typeface="Klavika"/>
              <a:cs typeface="Klavika"/>
            </a:endParaRPr>
          </a:p>
        </p:txBody>
      </p:sp>
      <p:sp>
        <p:nvSpPr>
          <p:cNvPr id="4" name="Rectangle 3"/>
          <p:cNvSpPr/>
          <p:nvPr/>
        </p:nvSpPr>
        <p:spPr>
          <a:xfrm>
            <a:off x="1104900" y="2274838"/>
            <a:ext cx="7264400" cy="369332"/>
          </a:xfrm>
          <a:prstGeom prst="rect">
            <a:avLst/>
          </a:prstGeom>
        </p:spPr>
        <p:txBody>
          <a:bodyPr wrap="square">
            <a:spAutoFit/>
          </a:bodyPr>
          <a:lstStyle/>
          <a:p>
            <a:pPr marL="285750" lvl="0" indent="-285750">
              <a:buFont typeface="Wingdings" charset="2"/>
              <a:buChar char="§"/>
            </a:pPr>
            <a:endParaRPr lang="da-DK" dirty="0">
              <a:latin typeface="Klavika"/>
              <a:cs typeface="Klavika"/>
            </a:endParaRPr>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140" r="6637" b="40929"/>
          <a:stretch/>
        </p:blipFill>
        <p:spPr bwMode="auto">
          <a:xfrm>
            <a:off x="1191502" y="4048138"/>
            <a:ext cx="7114264" cy="18301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953177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78390" y="799675"/>
            <a:ext cx="956338" cy="0"/>
          </a:xfrm>
          <a:prstGeom prst="line">
            <a:avLst/>
          </a:prstGeom>
          <a:ln w="38100" cmpd="sng">
            <a:solidFill>
              <a:srgbClr val="439A36"/>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1191502" y="799675"/>
            <a:ext cx="7114264" cy="0"/>
          </a:xfrm>
          <a:prstGeom prst="line">
            <a:avLst/>
          </a:prstGeom>
          <a:ln w="38100" cmpd="sng">
            <a:solidFill>
              <a:srgbClr val="439A36"/>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78390" y="5974045"/>
            <a:ext cx="956338" cy="0"/>
          </a:xfrm>
          <a:prstGeom prst="line">
            <a:avLst/>
          </a:prstGeom>
          <a:ln w="38100" cmpd="sng">
            <a:solidFill>
              <a:srgbClr val="439A36"/>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1191502" y="5974045"/>
            <a:ext cx="7114264" cy="0"/>
          </a:xfrm>
          <a:prstGeom prst="line">
            <a:avLst/>
          </a:prstGeom>
          <a:ln w="38100" cmpd="sng">
            <a:solidFill>
              <a:srgbClr val="439A36"/>
            </a:solidFill>
          </a:ln>
          <a:effectLst/>
        </p:spPr>
        <p:style>
          <a:lnRef idx="2">
            <a:schemeClr val="accent1"/>
          </a:lnRef>
          <a:fillRef idx="0">
            <a:schemeClr val="accent1"/>
          </a:fillRef>
          <a:effectRef idx="1">
            <a:schemeClr val="accent1"/>
          </a:effectRef>
          <a:fontRef idx="minor">
            <a:schemeClr val="tx1"/>
          </a:fontRef>
        </p:style>
      </p:cxnSp>
      <p:sp>
        <p:nvSpPr>
          <p:cNvPr id="10" name="Rektangel 9"/>
          <p:cNvSpPr/>
          <p:nvPr/>
        </p:nvSpPr>
        <p:spPr>
          <a:xfrm>
            <a:off x="293435" y="4387059"/>
            <a:ext cx="8449872" cy="1323439"/>
          </a:xfrm>
          <a:prstGeom prst="rect">
            <a:avLst/>
          </a:prstGeom>
        </p:spPr>
        <p:txBody>
          <a:bodyPr wrap="square">
            <a:spAutoFit/>
          </a:bodyPr>
          <a:lstStyle/>
          <a:p>
            <a:pPr marL="742950" lvl="1" indent="-285750">
              <a:buFont typeface="Arial" panose="020B0604020202020204" pitchFamily="34" charset="0"/>
              <a:buChar char="•"/>
            </a:pPr>
            <a:r>
              <a:rPr lang="en-US" sz="1600" dirty="0" smtClean="0"/>
              <a:t>The </a:t>
            </a:r>
            <a:r>
              <a:rPr lang="en-US" sz="1600" dirty="0"/>
              <a:t>implementing </a:t>
            </a:r>
            <a:r>
              <a:rPr lang="en-US" sz="1600" dirty="0" err="1"/>
              <a:t>organisation</a:t>
            </a:r>
            <a:r>
              <a:rPr lang="en-US" sz="1600" dirty="0"/>
              <a:t> can take </a:t>
            </a:r>
            <a:r>
              <a:rPr lang="en-US" sz="1600" b="1" dirty="0"/>
              <a:t>ownership</a:t>
            </a:r>
            <a:r>
              <a:rPr lang="en-US" sz="1600" dirty="0"/>
              <a:t> of the governmental vision by formulating </a:t>
            </a:r>
            <a:r>
              <a:rPr lang="en-US" sz="1600" b="1" dirty="0"/>
              <a:t>measurable goals</a:t>
            </a:r>
            <a:r>
              <a:rPr lang="en-US" sz="1600" dirty="0"/>
              <a:t> and targets. </a:t>
            </a:r>
            <a:endParaRPr lang="en-US" sz="1600" dirty="0" smtClean="0"/>
          </a:p>
          <a:p>
            <a:pPr marL="742950" lvl="1" indent="-285750">
              <a:buFont typeface="Arial" panose="020B0604020202020204" pitchFamily="34" charset="0"/>
              <a:buChar char="•"/>
            </a:pPr>
            <a:endParaRPr lang="en-US" sz="1600" dirty="0" smtClean="0"/>
          </a:p>
          <a:p>
            <a:pPr marL="742950" lvl="1" indent="-285750">
              <a:buFont typeface="Arial" panose="020B0604020202020204" pitchFamily="34" charset="0"/>
              <a:buChar char="•"/>
            </a:pPr>
            <a:r>
              <a:rPr lang="en-US" sz="1600" dirty="0" smtClean="0"/>
              <a:t>The </a:t>
            </a:r>
            <a:r>
              <a:rPr lang="en-US" sz="1600" dirty="0"/>
              <a:t>vision can also cover the need for </a:t>
            </a:r>
            <a:r>
              <a:rPr lang="en-US" sz="1600" b="1" dirty="0"/>
              <a:t>public purchasers </a:t>
            </a:r>
            <a:r>
              <a:rPr lang="en-US" sz="1600" dirty="0"/>
              <a:t>and suppliers to have </a:t>
            </a:r>
            <a:r>
              <a:rPr lang="en-US" sz="1600" b="1" dirty="0"/>
              <a:t>access to </a:t>
            </a:r>
            <a:r>
              <a:rPr lang="en-US" sz="1600" dirty="0"/>
              <a:t>tools, training, and other </a:t>
            </a:r>
            <a:r>
              <a:rPr lang="en-US" sz="1600" b="1" dirty="0"/>
              <a:t>support</a:t>
            </a:r>
            <a:r>
              <a:rPr lang="en-US" sz="1600" dirty="0"/>
              <a:t> for greening public procurement </a:t>
            </a:r>
          </a:p>
        </p:txBody>
      </p:sp>
      <p:sp>
        <p:nvSpPr>
          <p:cNvPr id="2" name="Rektangel 1"/>
          <p:cNvSpPr/>
          <p:nvPr/>
        </p:nvSpPr>
        <p:spPr>
          <a:xfrm>
            <a:off x="198764" y="1024988"/>
            <a:ext cx="8819915" cy="533351"/>
          </a:xfrm>
          <a:prstGeom prst="rect">
            <a:avLst/>
          </a:prstGeom>
        </p:spPr>
        <p:txBody>
          <a:bodyPr wrap="none">
            <a:spAutoFit/>
          </a:bodyPr>
          <a:lstStyle/>
          <a:p>
            <a:pPr>
              <a:lnSpc>
                <a:spcPts val="3600"/>
              </a:lnSpc>
            </a:pPr>
            <a:r>
              <a:rPr lang="en-US" sz="2800" dirty="0" smtClean="0">
                <a:solidFill>
                  <a:schemeClr val="tx2"/>
                </a:solidFill>
              </a:rPr>
              <a:t>A </a:t>
            </a:r>
            <a:r>
              <a:rPr lang="en-US" sz="2800" dirty="0">
                <a:solidFill>
                  <a:schemeClr val="tx2"/>
                </a:solidFill>
              </a:rPr>
              <a:t>clear and shared </a:t>
            </a:r>
            <a:r>
              <a:rPr lang="en-US" sz="2800" dirty="0" smtClean="0">
                <a:solidFill>
                  <a:schemeClr val="tx2"/>
                </a:solidFill>
              </a:rPr>
              <a:t>VISION provides </a:t>
            </a:r>
            <a:r>
              <a:rPr lang="en-US" sz="2800" b="1" dirty="0">
                <a:solidFill>
                  <a:schemeClr val="tx2"/>
                </a:solidFill>
              </a:rPr>
              <a:t>direction</a:t>
            </a:r>
            <a:r>
              <a:rPr lang="en-US" sz="2800" dirty="0">
                <a:solidFill>
                  <a:schemeClr val="tx2"/>
                </a:solidFill>
              </a:rPr>
              <a:t> and </a:t>
            </a:r>
            <a:r>
              <a:rPr lang="en-US" sz="2800" b="1" dirty="0">
                <a:solidFill>
                  <a:schemeClr val="tx2"/>
                </a:solidFill>
              </a:rPr>
              <a:t>meaning</a:t>
            </a:r>
            <a:r>
              <a:rPr lang="en-US" sz="2800" dirty="0">
                <a:solidFill>
                  <a:schemeClr val="tx2"/>
                </a:solidFill>
              </a:rPr>
              <a:t> </a:t>
            </a:r>
          </a:p>
        </p:txBody>
      </p:sp>
      <p:pic>
        <p:nvPicPr>
          <p:cNvPr id="3074" name="Picture 2" descr="C:\Users\Bruger\Documents\Lasse\Fra t410s\NMR Greening SFC\clear vis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779" y="1680434"/>
            <a:ext cx="3634827" cy="240568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625353" y="2221554"/>
            <a:ext cx="5306506" cy="1569660"/>
          </a:xfrm>
          <a:prstGeom prst="rect">
            <a:avLst/>
          </a:prstGeom>
          <a:noFill/>
        </p:spPr>
        <p:txBody>
          <a:bodyPr wrap="square" rtlCol="0">
            <a:spAutoFit/>
          </a:bodyPr>
          <a:lstStyle/>
          <a:p>
            <a:pPr marL="742950" lvl="1" indent="-285750">
              <a:buFont typeface="Arial" panose="020B0604020202020204" pitchFamily="34" charset="0"/>
              <a:buChar char="•"/>
            </a:pPr>
            <a:r>
              <a:rPr lang="en-US" sz="1600" dirty="0">
                <a:solidFill>
                  <a:prstClr val="black"/>
                </a:solidFill>
              </a:rPr>
              <a:t>National visions could more clearly address the option of SFCs becoming a </a:t>
            </a:r>
            <a:r>
              <a:rPr lang="en-US" sz="1600" b="1" dirty="0">
                <a:solidFill>
                  <a:prstClr val="black"/>
                </a:solidFill>
              </a:rPr>
              <a:t>driver for change</a:t>
            </a:r>
            <a:r>
              <a:rPr lang="en-US" sz="1600" dirty="0">
                <a:solidFill>
                  <a:prstClr val="black"/>
                </a:solidFill>
              </a:rPr>
              <a:t>. </a:t>
            </a:r>
          </a:p>
          <a:p>
            <a:pPr marL="742950" lvl="1" indent="-285750">
              <a:buFont typeface="Arial" panose="020B0604020202020204" pitchFamily="34" charset="0"/>
              <a:buChar char="•"/>
            </a:pPr>
            <a:endParaRPr lang="en-US" sz="1600" dirty="0" smtClean="0">
              <a:solidFill>
                <a:prstClr val="black"/>
              </a:solidFill>
            </a:endParaRPr>
          </a:p>
          <a:p>
            <a:pPr marL="742950" lvl="1" indent="-285750">
              <a:buFont typeface="Arial" panose="020B0604020202020204" pitchFamily="34" charset="0"/>
              <a:buChar char="•"/>
            </a:pPr>
            <a:endParaRPr lang="en-US" sz="1600" dirty="0">
              <a:solidFill>
                <a:prstClr val="black"/>
              </a:solidFill>
            </a:endParaRPr>
          </a:p>
          <a:p>
            <a:pPr marL="742950" lvl="1" indent="-285750">
              <a:buFont typeface="Arial" panose="020B0604020202020204" pitchFamily="34" charset="0"/>
              <a:buChar char="•"/>
            </a:pPr>
            <a:r>
              <a:rPr lang="en-US" sz="1600" b="1" dirty="0">
                <a:solidFill>
                  <a:prstClr val="black"/>
                </a:solidFill>
              </a:rPr>
              <a:t>Ambiguous</a:t>
            </a:r>
            <a:r>
              <a:rPr lang="en-US" sz="1600" dirty="0">
                <a:solidFill>
                  <a:prstClr val="black"/>
                </a:solidFill>
              </a:rPr>
              <a:t> formulations </a:t>
            </a:r>
            <a:r>
              <a:rPr lang="en-US" sz="1600" b="1" dirty="0">
                <a:solidFill>
                  <a:prstClr val="black"/>
                </a:solidFill>
              </a:rPr>
              <a:t>weaken</a:t>
            </a:r>
            <a:r>
              <a:rPr lang="en-US" sz="1600" dirty="0">
                <a:solidFill>
                  <a:prstClr val="black"/>
                </a:solidFill>
              </a:rPr>
              <a:t> the vision statement. </a:t>
            </a:r>
          </a:p>
        </p:txBody>
      </p:sp>
    </p:spTree>
    <p:extLst>
      <p:ext uri="{BB962C8B-B14F-4D97-AF65-F5344CB8AC3E}">
        <p14:creationId xmlns:p14="http://schemas.microsoft.com/office/powerpoint/2010/main" val="370662444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8439" y="982755"/>
            <a:ext cx="7842815" cy="551931"/>
          </a:xfrm>
        </p:spPr>
        <p:txBody>
          <a:bodyPr>
            <a:noAutofit/>
          </a:bodyPr>
          <a:lstStyle/>
          <a:p>
            <a:pPr algn="l"/>
            <a:r>
              <a:rPr lang="en-US" sz="2800" dirty="0" smtClean="0">
                <a:solidFill>
                  <a:schemeClr val="tx2"/>
                </a:solidFill>
                <a:latin typeface="Klavika"/>
                <a:cs typeface="Klavika"/>
              </a:rPr>
              <a:t>LEADERSHIP </a:t>
            </a:r>
            <a:r>
              <a:rPr lang="en-GB" sz="2800" dirty="0" smtClean="0">
                <a:solidFill>
                  <a:schemeClr val="tx2"/>
                </a:solidFill>
              </a:rPr>
              <a:t>makes </a:t>
            </a:r>
            <a:r>
              <a:rPr lang="en-GB" sz="2800" dirty="0">
                <a:solidFill>
                  <a:schemeClr val="tx2"/>
                </a:solidFill>
              </a:rPr>
              <a:t>things </a:t>
            </a:r>
            <a:r>
              <a:rPr lang="en-GB" sz="2800" b="1" dirty="0">
                <a:solidFill>
                  <a:schemeClr val="tx2"/>
                </a:solidFill>
              </a:rPr>
              <a:t>happen</a:t>
            </a:r>
            <a:r>
              <a:rPr lang="en-GB" sz="2800" dirty="0">
                <a:solidFill>
                  <a:schemeClr val="tx2"/>
                </a:solidFill>
              </a:rPr>
              <a:t> </a:t>
            </a:r>
            <a:endParaRPr lang="en-US" sz="2800" dirty="0">
              <a:solidFill>
                <a:schemeClr val="tx2"/>
              </a:solidFill>
              <a:latin typeface="Klavika"/>
              <a:cs typeface="Klavika"/>
            </a:endParaRPr>
          </a:p>
        </p:txBody>
      </p:sp>
      <p:sp>
        <p:nvSpPr>
          <p:cNvPr id="5" name="TextBox 4"/>
          <p:cNvSpPr txBox="1"/>
          <p:nvPr/>
        </p:nvSpPr>
        <p:spPr>
          <a:xfrm>
            <a:off x="1104896" y="1871472"/>
            <a:ext cx="2157684" cy="2585323"/>
          </a:xfrm>
          <a:prstGeom prst="rect">
            <a:avLst/>
          </a:prstGeom>
          <a:noFill/>
        </p:spPr>
        <p:txBody>
          <a:bodyPr wrap="square" rtlCol="0">
            <a:spAutoFit/>
          </a:bodyPr>
          <a:lstStyle/>
          <a:p>
            <a:pPr marL="285750" indent="-285750">
              <a:buFont typeface="Arial" pitchFamily="34" charset="0"/>
              <a:buChar char="•"/>
            </a:pPr>
            <a:r>
              <a:rPr lang="en-US" sz="1600" b="1" dirty="0"/>
              <a:t>Clear green leadership</a:t>
            </a:r>
            <a:r>
              <a:rPr lang="en-US" sz="1600" dirty="0"/>
              <a:t> is not least necessary in a procurement </a:t>
            </a:r>
            <a:r>
              <a:rPr lang="en-US" sz="1600" dirty="0" err="1"/>
              <a:t>organisation</a:t>
            </a:r>
            <a:r>
              <a:rPr lang="en-US" sz="1600" dirty="0"/>
              <a:t> that </a:t>
            </a:r>
            <a:r>
              <a:rPr lang="en-US" sz="1600" b="1" dirty="0"/>
              <a:t>traditionally</a:t>
            </a:r>
            <a:r>
              <a:rPr lang="en-US" sz="1600" dirty="0"/>
              <a:t> has had one main priority: </a:t>
            </a:r>
            <a:endParaRPr lang="en-US" sz="1600" dirty="0" smtClean="0"/>
          </a:p>
          <a:p>
            <a:r>
              <a:rPr lang="en-US" sz="1600" dirty="0" smtClean="0"/>
              <a:t>      </a:t>
            </a:r>
            <a:r>
              <a:rPr lang="en-US" sz="1600" b="1" dirty="0" smtClean="0"/>
              <a:t>cost </a:t>
            </a:r>
            <a:r>
              <a:rPr lang="en-US" sz="1600" b="1" dirty="0"/>
              <a:t>savings. </a:t>
            </a:r>
          </a:p>
          <a:p>
            <a:endParaRPr lang="en-US" dirty="0"/>
          </a:p>
        </p:txBody>
      </p:sp>
      <p:sp>
        <p:nvSpPr>
          <p:cNvPr id="6" name="Rectangle 5"/>
          <p:cNvSpPr/>
          <p:nvPr/>
        </p:nvSpPr>
        <p:spPr>
          <a:xfrm>
            <a:off x="1104895" y="4345775"/>
            <a:ext cx="7325773" cy="1569660"/>
          </a:xfrm>
          <a:prstGeom prst="rect">
            <a:avLst/>
          </a:prstGeom>
        </p:spPr>
        <p:txBody>
          <a:bodyPr wrap="square">
            <a:spAutoFit/>
          </a:bodyPr>
          <a:lstStyle/>
          <a:p>
            <a:pPr marL="285750" indent="-285750">
              <a:buFont typeface="Arial" panose="020B0604020202020204" pitchFamily="34" charset="0"/>
              <a:buChar char="•"/>
            </a:pPr>
            <a:r>
              <a:rPr lang="en-US" sz="1600" dirty="0" smtClean="0"/>
              <a:t>Leadership </a:t>
            </a:r>
            <a:r>
              <a:rPr lang="en-US" sz="1600" dirty="0"/>
              <a:t>communication on green issues contributes to </a:t>
            </a:r>
            <a:r>
              <a:rPr lang="en-US" sz="1600" b="1" dirty="0"/>
              <a:t>mainstreaming</a:t>
            </a:r>
            <a:r>
              <a:rPr lang="en-US" sz="1600" dirty="0"/>
              <a:t> environmental concerns in the </a:t>
            </a:r>
            <a:r>
              <a:rPr lang="en-US" sz="1600" dirty="0" err="1"/>
              <a:t>organisation</a:t>
            </a:r>
            <a:r>
              <a:rPr lang="en-US" sz="1600" dirty="0"/>
              <a:t>, hereby </a:t>
            </a:r>
            <a:r>
              <a:rPr lang="en-US" sz="1600" b="1" dirty="0"/>
              <a:t>strengthening</a:t>
            </a:r>
            <a:r>
              <a:rPr lang="en-US" sz="1600" dirty="0"/>
              <a:t> the </a:t>
            </a:r>
            <a:r>
              <a:rPr lang="en-US" sz="1600" b="1" dirty="0"/>
              <a:t>green culture.</a:t>
            </a:r>
            <a:r>
              <a:rPr lang="en-US" sz="1600" dirty="0"/>
              <a:t> </a:t>
            </a:r>
            <a:endParaRPr lang="en-US" sz="1600" dirty="0" smtClean="0"/>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smtClean="0"/>
              <a:t>Good </a:t>
            </a:r>
            <a:r>
              <a:rPr lang="en-US" sz="1600" dirty="0"/>
              <a:t>leadership also means tuning the </a:t>
            </a:r>
            <a:r>
              <a:rPr lang="en-US" sz="1600" dirty="0" err="1"/>
              <a:t>organisation</a:t>
            </a:r>
            <a:r>
              <a:rPr lang="en-US" sz="1600" dirty="0"/>
              <a:t> according to </a:t>
            </a:r>
            <a:r>
              <a:rPr lang="en-US" sz="1600" b="1" dirty="0"/>
              <a:t>monitoring results</a:t>
            </a:r>
            <a:r>
              <a:rPr lang="en-US" sz="1600" dirty="0"/>
              <a:t> and renewed priorities. </a:t>
            </a:r>
          </a:p>
        </p:txBody>
      </p:sp>
      <p:pic>
        <p:nvPicPr>
          <p:cNvPr id="2050" name="Picture 2" descr="C:\Users\Bruger\Documents\Lasse\Fra t410s\NMR Greening SFC\green globe puzz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5898" y="1683927"/>
            <a:ext cx="3340899" cy="2316119"/>
          </a:xfrm>
          <a:prstGeom prst="rect">
            <a:avLst/>
          </a:prstGeom>
          <a:noFill/>
          <a:extLst>
            <a:ext uri="{909E8E84-426E-40DD-AFC4-6F175D3DCCD1}">
              <a14:hiddenFill xmlns:a14="http://schemas.microsoft.com/office/drawing/2010/main">
                <a:solidFill>
                  <a:srgbClr val="FFFFFF"/>
                </a:solidFill>
              </a14:hiddenFill>
            </a:ext>
          </a:extLst>
        </p:spPr>
      </p:pic>
      <p:sp>
        <p:nvSpPr>
          <p:cNvPr id="4" name="Donut 3"/>
          <p:cNvSpPr/>
          <p:nvPr/>
        </p:nvSpPr>
        <p:spPr>
          <a:xfrm>
            <a:off x="5501029" y="3380168"/>
            <a:ext cx="950975" cy="965607"/>
          </a:xfrm>
          <a:prstGeom prst="donut">
            <a:avLst>
              <a:gd name="adj" fmla="val 6635"/>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da-DK">
              <a:solidFill>
                <a:schemeClr val="tx1"/>
              </a:solidFill>
            </a:endParaRPr>
          </a:p>
        </p:txBody>
      </p:sp>
    </p:spTree>
    <p:extLst>
      <p:ext uri="{BB962C8B-B14F-4D97-AF65-F5344CB8AC3E}">
        <p14:creationId xmlns:p14="http://schemas.microsoft.com/office/powerpoint/2010/main" val="24195778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200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4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bwMode="auto">
          <a:xfrm>
            <a:off x="1077423" y="833062"/>
            <a:ext cx="7734300" cy="614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a:buFontTx/>
              <a:buNone/>
            </a:pPr>
            <a:r>
              <a:rPr lang="da-DK" sz="2800" dirty="0" smtClean="0">
                <a:solidFill>
                  <a:schemeClr val="tx2"/>
                </a:solidFill>
                <a:latin typeface="Klavika"/>
                <a:cs typeface="Klavika"/>
              </a:rPr>
              <a:t>An </a:t>
            </a:r>
            <a:r>
              <a:rPr lang="da-DK" sz="2800" b="1" dirty="0" err="1" smtClean="0">
                <a:solidFill>
                  <a:schemeClr val="tx2"/>
                </a:solidFill>
                <a:latin typeface="Klavika"/>
                <a:cs typeface="Klavika"/>
              </a:rPr>
              <a:t>unambiguous</a:t>
            </a:r>
            <a:r>
              <a:rPr lang="da-DK" sz="2800" dirty="0" smtClean="0">
                <a:solidFill>
                  <a:schemeClr val="tx2"/>
                </a:solidFill>
                <a:latin typeface="Klavika"/>
                <a:cs typeface="Klavika"/>
              </a:rPr>
              <a:t> </a:t>
            </a:r>
            <a:r>
              <a:rPr lang="da-DK" altLang="en-US" sz="2800" cap="all" dirty="0" err="1" smtClean="0">
                <a:solidFill>
                  <a:schemeClr val="tx2"/>
                </a:solidFill>
                <a:latin typeface="Klavika"/>
                <a:ea typeface="ＭＳ Ｐゴシック" pitchFamily="34" charset="-128"/>
                <a:cs typeface="Klavika"/>
              </a:rPr>
              <a:t>StrUCTURE</a:t>
            </a:r>
            <a:endParaRPr lang="da-DK" altLang="en-US" sz="2800" cap="all" dirty="0" smtClean="0">
              <a:solidFill>
                <a:schemeClr val="tx2"/>
              </a:solidFill>
              <a:latin typeface="Klavika"/>
              <a:ea typeface="ＭＳ Ｐゴシック" pitchFamily="34" charset="-128"/>
              <a:cs typeface="Klavika"/>
            </a:endParaRPr>
          </a:p>
        </p:txBody>
      </p:sp>
      <p:sp>
        <p:nvSpPr>
          <p:cNvPr id="5" name="Tekstboks 4"/>
          <p:cNvSpPr txBox="1"/>
          <p:nvPr/>
        </p:nvSpPr>
        <p:spPr>
          <a:xfrm>
            <a:off x="1080538" y="1323075"/>
            <a:ext cx="7369284" cy="2062103"/>
          </a:xfrm>
          <a:prstGeom prst="rect">
            <a:avLst/>
          </a:prstGeom>
          <a:noFill/>
        </p:spPr>
        <p:txBody>
          <a:bodyPr wrap="square">
            <a:spAutoFit/>
          </a:bodyPr>
          <a:lstStyle/>
          <a:p>
            <a:endParaRPr lang="en-US" sz="1600" dirty="0"/>
          </a:p>
          <a:p>
            <a:pPr marL="285750" indent="-285750">
              <a:buFont typeface="Arial" panose="020B0604020202020204" pitchFamily="34" charset="0"/>
              <a:buChar char="•"/>
            </a:pPr>
            <a:r>
              <a:rPr lang="en-US" sz="1600" dirty="0" smtClean="0"/>
              <a:t>With </a:t>
            </a:r>
            <a:r>
              <a:rPr lang="en-US" sz="1600" dirty="0"/>
              <a:t>the exception of Norway, the Nordic countries all have </a:t>
            </a:r>
            <a:r>
              <a:rPr lang="en-US" sz="1600" b="1" dirty="0"/>
              <a:t>centralized units </a:t>
            </a:r>
            <a:r>
              <a:rPr lang="en-US" sz="1600" dirty="0"/>
              <a:t>developing and managing SFC with sub-units in charge of the green elements in </a:t>
            </a:r>
            <a:r>
              <a:rPr lang="en-US" sz="1600" dirty="0" smtClean="0"/>
              <a:t>SFC’s.</a:t>
            </a:r>
          </a:p>
          <a:p>
            <a:r>
              <a:rPr lang="en-US" sz="1600" dirty="0" smtClean="0"/>
              <a:t> </a:t>
            </a:r>
            <a:endParaRPr lang="en-US" sz="1600" dirty="0"/>
          </a:p>
          <a:p>
            <a:pPr marL="285750" indent="-285750">
              <a:buFont typeface="Arial" panose="020B0604020202020204" pitchFamily="34" charset="0"/>
              <a:buChar char="•"/>
            </a:pPr>
            <a:r>
              <a:rPr lang="en-US" sz="1600" dirty="0" smtClean="0"/>
              <a:t>The </a:t>
            </a:r>
            <a:r>
              <a:rPr lang="en-US" sz="1600" dirty="0" err="1" smtClean="0"/>
              <a:t>organisational</a:t>
            </a:r>
            <a:r>
              <a:rPr lang="en-US" sz="1600" dirty="0" smtClean="0"/>
              <a:t> </a:t>
            </a:r>
            <a:r>
              <a:rPr lang="en-US" sz="1600" dirty="0"/>
              <a:t>set-up should </a:t>
            </a:r>
            <a:r>
              <a:rPr lang="en-US" sz="1600" b="1" dirty="0"/>
              <a:t>reflect and facilitate collaboration </a:t>
            </a:r>
            <a:r>
              <a:rPr lang="en-US" sz="1600" dirty="0"/>
              <a:t>with the appropriate related governmental and non-governmental entities. </a:t>
            </a:r>
            <a:endParaRPr lang="en-US" sz="1600" dirty="0" smtClean="0"/>
          </a:p>
          <a:p>
            <a:pPr marL="285750" indent="-285750">
              <a:buFont typeface="Arial" panose="020B0604020202020204" pitchFamily="34" charset="0"/>
              <a:buChar char="•"/>
            </a:pPr>
            <a:endParaRPr lang="en-US" sz="1600" dirty="0"/>
          </a:p>
        </p:txBody>
      </p:sp>
      <p:pic>
        <p:nvPicPr>
          <p:cNvPr id="5122" name="Picture 2" descr="C:\Users\Bruger\Documents\Lasse\Fra t410s\NMR Greening SFC\green puzz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5609" y="3385177"/>
            <a:ext cx="4047496" cy="210469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077422" y="3385177"/>
            <a:ext cx="3764921" cy="1815882"/>
          </a:xfrm>
          <a:prstGeom prst="rect">
            <a:avLst/>
          </a:prstGeom>
          <a:noFill/>
        </p:spPr>
        <p:txBody>
          <a:bodyPr wrap="square" rtlCol="0">
            <a:spAutoFit/>
          </a:bodyPr>
          <a:lstStyle/>
          <a:p>
            <a:pPr marL="285750" lvl="0" indent="-285750">
              <a:buFont typeface="Arial" panose="020B0604020202020204" pitchFamily="34" charset="0"/>
              <a:buChar char="•"/>
            </a:pPr>
            <a:r>
              <a:rPr lang="en-US" sz="1600" dirty="0">
                <a:solidFill>
                  <a:prstClr val="black"/>
                </a:solidFill>
              </a:rPr>
              <a:t>In order to give green criteria weight and forward a </a:t>
            </a:r>
            <a:r>
              <a:rPr lang="en-US" sz="1600" b="1" dirty="0">
                <a:solidFill>
                  <a:prstClr val="black"/>
                </a:solidFill>
              </a:rPr>
              <a:t>strong signal </a:t>
            </a:r>
            <a:r>
              <a:rPr lang="en-US" sz="1600" dirty="0">
                <a:solidFill>
                  <a:prstClr val="black"/>
                </a:solidFill>
              </a:rPr>
              <a:t>to the suppliers (‘complying with green criteria is mandatory to become supplier to the public sector’), </a:t>
            </a:r>
            <a:r>
              <a:rPr lang="en-US" sz="1600" b="1" dirty="0">
                <a:solidFill>
                  <a:prstClr val="black"/>
                </a:solidFill>
              </a:rPr>
              <a:t>suppliers’ compliance</a:t>
            </a:r>
            <a:r>
              <a:rPr lang="en-US" sz="1600" dirty="0">
                <a:solidFill>
                  <a:prstClr val="black"/>
                </a:solidFill>
              </a:rPr>
              <a:t> must be controlled and </a:t>
            </a:r>
            <a:r>
              <a:rPr lang="en-US" sz="1600" b="1" dirty="0">
                <a:solidFill>
                  <a:prstClr val="black"/>
                </a:solidFill>
              </a:rPr>
              <a:t>evaluated</a:t>
            </a:r>
            <a:r>
              <a:rPr lang="en-US" sz="1600" dirty="0">
                <a:solidFill>
                  <a:prstClr val="black"/>
                </a:solidFill>
              </a:rPr>
              <a:t>. </a:t>
            </a:r>
          </a:p>
        </p:txBody>
      </p:sp>
    </p:spTree>
    <p:extLst>
      <p:ext uri="{BB962C8B-B14F-4D97-AF65-F5344CB8AC3E}">
        <p14:creationId xmlns:p14="http://schemas.microsoft.com/office/powerpoint/2010/main" val="296387866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bwMode="auto">
          <a:xfrm>
            <a:off x="1077423" y="898899"/>
            <a:ext cx="7734300" cy="614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a:bodyPr>
          <a:lstStyle/>
          <a:p>
            <a:pPr>
              <a:buNone/>
            </a:pPr>
            <a:r>
              <a:rPr lang="da-DK" altLang="en-US" sz="2800" dirty="0">
                <a:solidFill>
                  <a:schemeClr val="tx2"/>
                </a:solidFill>
              </a:rPr>
              <a:t>The</a:t>
            </a:r>
            <a:r>
              <a:rPr lang="da-DK" altLang="en-US" sz="2800" cap="all" dirty="0" smtClean="0">
                <a:solidFill>
                  <a:schemeClr val="tx2"/>
                </a:solidFill>
                <a:latin typeface="Klavika"/>
                <a:ea typeface="ＭＳ Ｐゴシック" pitchFamily="34" charset="-128"/>
                <a:cs typeface="Klavika"/>
              </a:rPr>
              <a:t> </a:t>
            </a:r>
            <a:r>
              <a:rPr lang="da-DK" altLang="en-US" sz="2800" cap="all" dirty="0" err="1" smtClean="0">
                <a:solidFill>
                  <a:schemeClr val="tx2"/>
                </a:solidFill>
                <a:latin typeface="Klavika"/>
                <a:ea typeface="ＭＳ Ｐゴシック" pitchFamily="34" charset="-128"/>
                <a:cs typeface="Klavika"/>
              </a:rPr>
              <a:t>Strategy</a:t>
            </a:r>
            <a:r>
              <a:rPr lang="da-DK" altLang="en-US" sz="2800" cap="all" dirty="0" smtClean="0">
                <a:solidFill>
                  <a:schemeClr val="tx2"/>
                </a:solidFill>
                <a:latin typeface="Klavika"/>
                <a:ea typeface="ＭＳ Ｐゴシック" pitchFamily="34" charset="-128"/>
                <a:cs typeface="Klavika"/>
              </a:rPr>
              <a:t> </a:t>
            </a:r>
            <a:r>
              <a:rPr lang="en-US" sz="2800" dirty="0" smtClean="0">
                <a:solidFill>
                  <a:schemeClr val="tx2"/>
                </a:solidFill>
              </a:rPr>
              <a:t>is </a:t>
            </a:r>
            <a:r>
              <a:rPr lang="en-US" sz="2800" dirty="0">
                <a:solidFill>
                  <a:schemeClr val="tx2"/>
                </a:solidFill>
              </a:rPr>
              <a:t>the road map – </a:t>
            </a:r>
            <a:r>
              <a:rPr lang="en-US" sz="2800" b="1" dirty="0">
                <a:solidFill>
                  <a:schemeClr val="tx2"/>
                </a:solidFill>
              </a:rPr>
              <a:t>where to</a:t>
            </a:r>
            <a:r>
              <a:rPr lang="en-US" sz="2800" dirty="0">
                <a:solidFill>
                  <a:schemeClr val="tx2"/>
                </a:solidFill>
              </a:rPr>
              <a:t> and </a:t>
            </a:r>
            <a:r>
              <a:rPr lang="en-US" sz="2800" b="1" dirty="0" smtClean="0">
                <a:solidFill>
                  <a:schemeClr val="tx2"/>
                </a:solidFill>
              </a:rPr>
              <a:t>how</a:t>
            </a:r>
            <a:endParaRPr lang="en-US" sz="2800" b="1" dirty="0">
              <a:solidFill>
                <a:schemeClr val="tx2"/>
              </a:solidFill>
            </a:endParaRPr>
          </a:p>
        </p:txBody>
      </p:sp>
      <p:sp>
        <p:nvSpPr>
          <p:cNvPr id="5" name="Tekstboks 4"/>
          <p:cNvSpPr txBox="1"/>
          <p:nvPr/>
        </p:nvSpPr>
        <p:spPr>
          <a:xfrm>
            <a:off x="1080538" y="1340716"/>
            <a:ext cx="7369284" cy="2062103"/>
          </a:xfrm>
          <a:prstGeom prst="rect">
            <a:avLst/>
          </a:prstGeom>
          <a:noFill/>
        </p:spPr>
        <p:txBody>
          <a:bodyPr wrap="square">
            <a:spAutoFit/>
          </a:bodyPr>
          <a:lstStyle/>
          <a:p>
            <a:endParaRPr lang="en-US" sz="1600" dirty="0"/>
          </a:p>
          <a:p>
            <a:pPr marL="285750" indent="-285750">
              <a:buFont typeface="Arial" panose="020B0604020202020204" pitchFamily="34" charset="0"/>
              <a:buChar char="•"/>
            </a:pPr>
            <a:r>
              <a:rPr lang="en-US" sz="1600" dirty="0" smtClean="0"/>
              <a:t>All five </a:t>
            </a:r>
            <a:r>
              <a:rPr lang="en-US" sz="1600" dirty="0"/>
              <a:t>countries have </a:t>
            </a:r>
            <a:r>
              <a:rPr lang="en-US" sz="1600" b="1" dirty="0"/>
              <a:t>specific strategies for GPP</a:t>
            </a:r>
            <a:r>
              <a:rPr lang="en-US" sz="1600" dirty="0"/>
              <a:t>, either as independent documents or as part of the main strategies for PP. </a:t>
            </a:r>
            <a:endParaRPr lang="en-US" sz="1600" dirty="0" smtClean="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smtClean="0"/>
              <a:t>Great </a:t>
            </a:r>
            <a:r>
              <a:rPr lang="en-US" sz="1600" b="1" dirty="0" smtClean="0"/>
              <a:t>difference in the level of detail</a:t>
            </a:r>
            <a:r>
              <a:rPr lang="en-US" sz="1600" dirty="0" smtClean="0"/>
              <a:t>: from </a:t>
            </a:r>
            <a:r>
              <a:rPr lang="en-US" sz="1600" i="1" dirty="0" smtClean="0"/>
              <a:t>‘use </a:t>
            </a:r>
            <a:r>
              <a:rPr lang="en-US" sz="1600" i="1" dirty="0"/>
              <a:t>of green criteria in 50 % of all tenders by 2016</a:t>
            </a:r>
            <a:r>
              <a:rPr lang="en-US" sz="1600" i="1" dirty="0" smtClean="0"/>
              <a:t>’</a:t>
            </a:r>
            <a:r>
              <a:rPr lang="en-US" sz="1600" dirty="0" smtClean="0"/>
              <a:t>, to </a:t>
            </a:r>
            <a:r>
              <a:rPr lang="en-US" sz="1600" i="1" dirty="0" smtClean="0"/>
              <a:t>‘staff </a:t>
            </a:r>
            <a:r>
              <a:rPr lang="en-US" sz="1600" i="1" dirty="0"/>
              <a:t>should have the appropriate </a:t>
            </a:r>
            <a:r>
              <a:rPr lang="en-US" sz="1600" i="1" dirty="0" smtClean="0"/>
              <a:t>knowledge’</a:t>
            </a:r>
          </a:p>
          <a:p>
            <a:pPr marL="285750" indent="-285750">
              <a:buFont typeface="Arial" panose="020B0604020202020204" pitchFamily="34" charset="0"/>
              <a:buChar char="•"/>
            </a:pPr>
            <a:endParaRPr lang="en-US" sz="1600" dirty="0"/>
          </a:p>
          <a:p>
            <a:pPr marL="285750" lvl="0" indent="-285750">
              <a:buFont typeface="Arial"/>
              <a:buChar char="•"/>
            </a:pPr>
            <a:endParaRPr lang="en-GB" sz="1600" dirty="0"/>
          </a:p>
        </p:txBody>
      </p:sp>
      <p:pic>
        <p:nvPicPr>
          <p:cNvPr id="1026" name="Picture 2" descr="C:\Users\Bruger\Documents\Lasse\Fra t410s\NMR Greening SFC\Balance_Green_Tree_Fro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1" y="3269894"/>
            <a:ext cx="3167482" cy="23756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080538" y="3269894"/>
            <a:ext cx="2099462" cy="2862323"/>
          </a:xfrm>
          <a:prstGeom prst="rect">
            <a:avLst/>
          </a:prstGeom>
          <a:noFill/>
        </p:spPr>
        <p:txBody>
          <a:bodyPr wrap="square" rtlCol="0">
            <a:spAutoFit/>
          </a:bodyPr>
          <a:lstStyle/>
          <a:p>
            <a:pPr marL="285750" indent="-285750">
              <a:buFont typeface="Arial" pitchFamily="34" charset="0"/>
              <a:buChar char="•"/>
            </a:pPr>
            <a:r>
              <a:rPr lang="en-US" dirty="0"/>
              <a:t>There are </a:t>
            </a:r>
            <a:r>
              <a:rPr lang="en-US" b="1" dirty="0"/>
              <a:t>no</a:t>
            </a:r>
            <a:r>
              <a:rPr lang="en-US" dirty="0"/>
              <a:t> concrete </a:t>
            </a:r>
            <a:r>
              <a:rPr lang="en-US" dirty="0" smtClean="0"/>
              <a:t>state </a:t>
            </a:r>
            <a:r>
              <a:rPr lang="en-US" b="1" dirty="0" smtClean="0"/>
              <a:t>strategies</a:t>
            </a:r>
            <a:r>
              <a:rPr lang="en-US" dirty="0" smtClean="0"/>
              <a:t> </a:t>
            </a:r>
            <a:r>
              <a:rPr lang="en-US" dirty="0"/>
              <a:t>for the greening of </a:t>
            </a:r>
            <a:r>
              <a:rPr lang="en-US" dirty="0" smtClean="0"/>
              <a:t>especially </a:t>
            </a:r>
            <a:r>
              <a:rPr lang="en-US" b="1" dirty="0" smtClean="0"/>
              <a:t>SFCs</a:t>
            </a:r>
            <a:r>
              <a:rPr lang="en-US" dirty="0" smtClean="0"/>
              <a:t> </a:t>
            </a:r>
            <a:r>
              <a:rPr lang="en-US" dirty="0"/>
              <a:t>and the desired outcome and impact in the countries. </a:t>
            </a:r>
          </a:p>
          <a:p>
            <a:endParaRPr lang="da-DK" dirty="0"/>
          </a:p>
        </p:txBody>
      </p:sp>
    </p:spTree>
    <p:extLst>
      <p:ext uri="{BB962C8B-B14F-4D97-AF65-F5344CB8AC3E}">
        <p14:creationId xmlns:p14="http://schemas.microsoft.com/office/powerpoint/2010/main" val="31334315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6136" y="829136"/>
            <a:ext cx="7842815" cy="535012"/>
          </a:xfrm>
        </p:spPr>
        <p:txBody>
          <a:bodyPr>
            <a:noAutofit/>
          </a:bodyPr>
          <a:lstStyle/>
          <a:p>
            <a:pPr algn="l"/>
            <a:r>
              <a:rPr lang="en-US" sz="2800" dirty="0" smtClean="0">
                <a:solidFill>
                  <a:schemeClr val="tx2"/>
                </a:solidFill>
                <a:latin typeface="Klavika"/>
                <a:cs typeface="Klavika"/>
              </a:rPr>
              <a:t>STAFF </a:t>
            </a:r>
            <a:r>
              <a:rPr lang="en-US" sz="2800" dirty="0" smtClean="0">
                <a:solidFill>
                  <a:schemeClr val="tx2"/>
                </a:solidFill>
              </a:rPr>
              <a:t>is </a:t>
            </a:r>
            <a:r>
              <a:rPr lang="en-US" sz="2800" dirty="0">
                <a:solidFill>
                  <a:schemeClr val="tx2"/>
                </a:solidFill>
              </a:rPr>
              <a:t>the </a:t>
            </a:r>
            <a:r>
              <a:rPr lang="en-US" sz="2800" b="1" dirty="0">
                <a:solidFill>
                  <a:schemeClr val="tx2"/>
                </a:solidFill>
              </a:rPr>
              <a:t>key to success </a:t>
            </a:r>
            <a:endParaRPr lang="en-US" sz="2800" b="1" dirty="0">
              <a:solidFill>
                <a:schemeClr val="tx2"/>
              </a:solidFill>
              <a:latin typeface="Klavika"/>
              <a:cs typeface="Klavika"/>
            </a:endParaRPr>
          </a:p>
        </p:txBody>
      </p:sp>
      <p:sp>
        <p:nvSpPr>
          <p:cNvPr id="6" name="Rectangle 5"/>
          <p:cNvSpPr/>
          <p:nvPr/>
        </p:nvSpPr>
        <p:spPr>
          <a:xfrm>
            <a:off x="207609" y="1343775"/>
            <a:ext cx="8573533" cy="1569660"/>
          </a:xfrm>
          <a:prstGeom prst="rect">
            <a:avLst/>
          </a:prstGeom>
        </p:spPr>
        <p:txBody>
          <a:bodyPr wrap="square">
            <a:spAutoFit/>
          </a:bodyPr>
          <a:lstStyle/>
          <a:p>
            <a:pPr marL="285750" indent="-285750">
              <a:buFont typeface="Arial" pitchFamily="34" charset="0"/>
              <a:buChar char="•"/>
            </a:pPr>
            <a:r>
              <a:rPr lang="en-US" sz="1600" b="1" dirty="0" smtClean="0"/>
              <a:t>Competent </a:t>
            </a:r>
            <a:r>
              <a:rPr lang="en-US" sz="1600" b="1" dirty="0"/>
              <a:t>staff </a:t>
            </a:r>
            <a:r>
              <a:rPr lang="en-US" sz="1600" dirty="0"/>
              <a:t>is a </a:t>
            </a:r>
            <a:r>
              <a:rPr lang="en-US" sz="1600" b="1" dirty="0"/>
              <a:t>prerequisite</a:t>
            </a:r>
            <a:r>
              <a:rPr lang="en-US" sz="1600" dirty="0"/>
              <a:t> for the success of Green SFC efforts. </a:t>
            </a:r>
          </a:p>
          <a:p>
            <a:pPr marL="285750" indent="-285750">
              <a:buFont typeface="Arial" pitchFamily="34" charset="0"/>
              <a:buChar char="•"/>
            </a:pPr>
            <a:endParaRPr lang="en-US" sz="1600" dirty="0" smtClean="0"/>
          </a:p>
          <a:p>
            <a:pPr marL="285750" indent="-285750">
              <a:buFont typeface="Arial" pitchFamily="34" charset="0"/>
              <a:buChar char="•"/>
            </a:pPr>
            <a:r>
              <a:rPr lang="en-US" sz="1600" dirty="0" smtClean="0"/>
              <a:t>An </a:t>
            </a:r>
            <a:r>
              <a:rPr lang="en-US" sz="1600" b="1" dirty="0"/>
              <a:t>assessment of capacity </a:t>
            </a:r>
            <a:r>
              <a:rPr lang="en-US" sz="1600" dirty="0"/>
              <a:t>needs in the complete SFC process will lead to </a:t>
            </a:r>
            <a:r>
              <a:rPr lang="en-US" sz="1600" b="1" dirty="0"/>
              <a:t>identification</a:t>
            </a:r>
            <a:r>
              <a:rPr lang="en-US" sz="1600" dirty="0"/>
              <a:t> of a </a:t>
            </a:r>
            <a:r>
              <a:rPr lang="en-US" sz="1600" b="1" dirty="0"/>
              <a:t>need for </a:t>
            </a:r>
            <a:r>
              <a:rPr lang="en-US" sz="1600" b="1" dirty="0" smtClean="0"/>
              <a:t>additional </a:t>
            </a:r>
            <a:r>
              <a:rPr lang="en-US" sz="1600" b="1" dirty="0"/>
              <a:t>capacity</a:t>
            </a:r>
            <a:r>
              <a:rPr lang="en-US" sz="1600" dirty="0"/>
              <a:t>; </a:t>
            </a:r>
            <a:r>
              <a:rPr lang="en-US" sz="1600" i="1" dirty="0"/>
              <a:t>no such effort has been identified in the five countries. </a:t>
            </a:r>
            <a:endParaRPr lang="en-US" sz="1600" dirty="0"/>
          </a:p>
          <a:p>
            <a:pPr marL="285750" indent="-285750">
              <a:buFont typeface="Arial" pitchFamily="34" charset="0"/>
              <a:buChar char="•"/>
            </a:pPr>
            <a:endParaRPr lang="en-US" sz="1600" dirty="0" smtClean="0"/>
          </a:p>
          <a:p>
            <a:pPr marL="285750" indent="-285750">
              <a:buFont typeface="Arial" pitchFamily="34" charset="0"/>
              <a:buChar char="•"/>
            </a:pPr>
            <a:r>
              <a:rPr lang="en-US" sz="1600" dirty="0" smtClean="0"/>
              <a:t>Staff </a:t>
            </a:r>
            <a:r>
              <a:rPr lang="en-US" sz="1600" dirty="0"/>
              <a:t>should have an </a:t>
            </a:r>
            <a:r>
              <a:rPr lang="en-US" sz="1600" b="1" dirty="0"/>
              <a:t>overall understanding </a:t>
            </a:r>
            <a:r>
              <a:rPr lang="en-US" sz="1600" dirty="0"/>
              <a:t>of the </a:t>
            </a:r>
            <a:r>
              <a:rPr lang="en-US" sz="1600" b="1" dirty="0"/>
              <a:t>purpose</a:t>
            </a:r>
            <a:r>
              <a:rPr lang="en-US" sz="1600" dirty="0"/>
              <a:t> and </a:t>
            </a:r>
            <a:r>
              <a:rPr lang="en-US" sz="1600" b="1" dirty="0"/>
              <a:t>contents</a:t>
            </a:r>
            <a:r>
              <a:rPr lang="en-US" sz="1600" dirty="0"/>
              <a:t> of Green SFC and GPP.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609" y="3049727"/>
            <a:ext cx="3379964" cy="2447094"/>
          </a:xfrm>
          <a:prstGeom prst="rect">
            <a:avLst/>
          </a:prstGeom>
          <a:ln>
            <a:noFill/>
          </a:ln>
          <a:effectLst>
            <a:outerShdw blurRad="190500" algn="tl" rotWithShape="0">
              <a:srgbClr val="000000">
                <a:alpha val="70000"/>
              </a:srgbClr>
            </a:outerShdw>
          </a:effectLst>
        </p:spPr>
      </p:pic>
      <p:sp>
        <p:nvSpPr>
          <p:cNvPr id="4" name="TextBox 3"/>
          <p:cNvSpPr txBox="1"/>
          <p:nvPr/>
        </p:nvSpPr>
        <p:spPr>
          <a:xfrm>
            <a:off x="3587573" y="3209731"/>
            <a:ext cx="5193569" cy="2308324"/>
          </a:xfrm>
          <a:prstGeom prst="rect">
            <a:avLst/>
          </a:prstGeom>
          <a:noFill/>
        </p:spPr>
        <p:txBody>
          <a:bodyPr wrap="square" rtlCol="0">
            <a:spAutoFit/>
          </a:bodyPr>
          <a:lstStyle/>
          <a:p>
            <a:pPr marL="285750" lvl="0" indent="-285750">
              <a:buFont typeface="Arial" panose="020B0604020202020204" pitchFamily="34" charset="0"/>
              <a:buChar char="•"/>
            </a:pPr>
            <a:r>
              <a:rPr lang="en-US" sz="1600" dirty="0">
                <a:solidFill>
                  <a:prstClr val="black"/>
                </a:solidFill>
              </a:rPr>
              <a:t>Preparation of </a:t>
            </a:r>
            <a:r>
              <a:rPr lang="en-US" sz="1600" b="1" dirty="0">
                <a:solidFill>
                  <a:prstClr val="black"/>
                </a:solidFill>
              </a:rPr>
              <a:t>green criteria </a:t>
            </a:r>
            <a:r>
              <a:rPr lang="en-US" sz="1600" dirty="0">
                <a:solidFill>
                  <a:prstClr val="black"/>
                </a:solidFill>
              </a:rPr>
              <a:t>requires considerable </a:t>
            </a:r>
            <a:r>
              <a:rPr lang="en-US" sz="1600" b="1" dirty="0">
                <a:solidFill>
                  <a:prstClr val="black"/>
                </a:solidFill>
              </a:rPr>
              <a:t>technical knowledge</a:t>
            </a:r>
            <a:r>
              <a:rPr lang="en-US" sz="1600" dirty="0">
                <a:solidFill>
                  <a:prstClr val="black"/>
                </a:solidFill>
              </a:rPr>
              <a:t> that may be found outside the institution. </a:t>
            </a:r>
            <a:endParaRPr lang="en-US" sz="1600" dirty="0" smtClean="0">
              <a:solidFill>
                <a:prstClr val="black"/>
              </a:solidFill>
            </a:endParaRPr>
          </a:p>
          <a:p>
            <a:pPr marL="285750" lvl="0" indent="-285750">
              <a:buFont typeface="Arial" panose="020B0604020202020204" pitchFamily="34" charset="0"/>
              <a:buChar char="•"/>
            </a:pPr>
            <a:endParaRPr lang="en-GB" sz="1600" dirty="0">
              <a:solidFill>
                <a:prstClr val="black"/>
              </a:solidFill>
            </a:endParaRPr>
          </a:p>
          <a:p>
            <a:pPr marL="285750" lvl="0" indent="-285750">
              <a:buFont typeface="Arial" panose="020B0604020202020204" pitchFamily="34" charset="0"/>
              <a:buChar char="•"/>
            </a:pPr>
            <a:r>
              <a:rPr lang="en-US" sz="1600" dirty="0">
                <a:solidFill>
                  <a:prstClr val="black"/>
                </a:solidFill>
              </a:rPr>
              <a:t>Having decentralized units in charge of sector-specific procurement can enhance the capacity for working with green criteria. However, </a:t>
            </a:r>
            <a:r>
              <a:rPr lang="en-US" sz="1600" b="1" dirty="0">
                <a:solidFill>
                  <a:prstClr val="black"/>
                </a:solidFill>
              </a:rPr>
              <a:t>decentralization may require additional follow-up, capacity building, and guidelines </a:t>
            </a:r>
            <a:r>
              <a:rPr lang="en-US" sz="1600" dirty="0">
                <a:solidFill>
                  <a:prstClr val="black"/>
                </a:solidFill>
              </a:rPr>
              <a:t>from central level to become effective. </a:t>
            </a:r>
            <a:endParaRPr lang="en-GB" sz="1600" dirty="0">
              <a:solidFill>
                <a:prstClr val="black"/>
              </a:solidFill>
            </a:endParaRPr>
          </a:p>
        </p:txBody>
      </p:sp>
    </p:spTree>
    <p:extLst>
      <p:ext uri="{BB962C8B-B14F-4D97-AF65-F5344CB8AC3E}">
        <p14:creationId xmlns:p14="http://schemas.microsoft.com/office/powerpoint/2010/main" val="185854061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4899" y="890635"/>
            <a:ext cx="7842815" cy="561416"/>
          </a:xfrm>
        </p:spPr>
        <p:txBody>
          <a:bodyPr>
            <a:noAutofit/>
          </a:bodyPr>
          <a:lstStyle/>
          <a:p>
            <a:pPr algn="l"/>
            <a:r>
              <a:rPr lang="en-US" sz="2800" dirty="0" smtClean="0">
                <a:solidFill>
                  <a:schemeClr val="tx2"/>
                </a:solidFill>
                <a:latin typeface="Klavika"/>
                <a:cs typeface="Klavika"/>
              </a:rPr>
              <a:t>SYSTEMS </a:t>
            </a:r>
            <a:r>
              <a:rPr lang="en-US" sz="2800" dirty="0" smtClean="0">
                <a:solidFill>
                  <a:schemeClr val="tx2"/>
                </a:solidFill>
              </a:rPr>
              <a:t>contribute </a:t>
            </a:r>
            <a:r>
              <a:rPr lang="en-US" sz="2800" dirty="0">
                <a:solidFill>
                  <a:schemeClr val="tx2"/>
                </a:solidFill>
              </a:rPr>
              <a:t>to </a:t>
            </a:r>
            <a:r>
              <a:rPr lang="en-US" sz="2800" b="1" dirty="0">
                <a:solidFill>
                  <a:schemeClr val="tx2"/>
                </a:solidFill>
              </a:rPr>
              <a:t>effective </a:t>
            </a:r>
            <a:r>
              <a:rPr lang="en-US" sz="2800" b="1" dirty="0" smtClean="0">
                <a:solidFill>
                  <a:schemeClr val="tx2"/>
                </a:solidFill>
              </a:rPr>
              <a:t>operations</a:t>
            </a:r>
            <a:endParaRPr lang="en-US" sz="2800" b="1" dirty="0">
              <a:solidFill>
                <a:schemeClr val="tx2"/>
              </a:solidFill>
              <a:latin typeface="Klavika"/>
              <a:cs typeface="Klavika"/>
            </a:endParaRPr>
          </a:p>
        </p:txBody>
      </p:sp>
      <p:sp>
        <p:nvSpPr>
          <p:cNvPr id="6" name="Rectangle 5"/>
          <p:cNvSpPr/>
          <p:nvPr/>
        </p:nvSpPr>
        <p:spPr>
          <a:xfrm>
            <a:off x="2210461" y="1273819"/>
            <a:ext cx="5996959" cy="4862870"/>
          </a:xfrm>
          <a:prstGeom prst="rect">
            <a:avLst/>
          </a:prstGeom>
        </p:spPr>
        <p:txBody>
          <a:bodyPr wrap="square">
            <a:spAutoFit/>
          </a:bodyPr>
          <a:lstStyle/>
          <a:p>
            <a:endParaRPr lang="en-GB" sz="1600" dirty="0"/>
          </a:p>
          <a:p>
            <a:pPr marL="285750" indent="-285750">
              <a:buFont typeface="Arial" panose="020B0604020202020204" pitchFamily="34" charset="0"/>
              <a:buChar char="•"/>
            </a:pPr>
            <a:r>
              <a:rPr lang="en-US" sz="1400" dirty="0" smtClean="0"/>
              <a:t>Efficient </a:t>
            </a:r>
            <a:r>
              <a:rPr lang="en-US" sz="1400" dirty="0"/>
              <a:t>criteria development systems </a:t>
            </a:r>
            <a:r>
              <a:rPr lang="en-US" sz="1400" dirty="0" smtClean="0"/>
              <a:t>creates smooth criteria </a:t>
            </a:r>
            <a:r>
              <a:rPr lang="en-US" sz="1400" dirty="0"/>
              <a:t>development. </a:t>
            </a:r>
            <a:endParaRPr lang="en-US" sz="1400" dirty="0" smtClean="0"/>
          </a:p>
          <a:p>
            <a:pPr marL="285750" indent="-285750">
              <a:buFont typeface="Arial" panose="020B0604020202020204" pitchFamily="34" charset="0"/>
              <a:buChar char="•"/>
            </a:pPr>
            <a:endParaRPr lang="en-US" sz="1400" dirty="0" smtClean="0"/>
          </a:p>
          <a:p>
            <a:pPr marL="285750" indent="-285750">
              <a:buFont typeface="Arial" panose="020B0604020202020204" pitchFamily="34" charset="0"/>
              <a:buChar char="•"/>
            </a:pPr>
            <a:r>
              <a:rPr lang="en-US" sz="1400" b="1" dirty="0" smtClean="0"/>
              <a:t>A gradual and warned increase</a:t>
            </a:r>
            <a:r>
              <a:rPr lang="en-US" sz="1400" dirty="0" smtClean="0"/>
              <a:t> in environmental requirements enables suppliers to invest with </a:t>
            </a:r>
            <a:r>
              <a:rPr lang="en-US" sz="1400" b="1" dirty="0" smtClean="0"/>
              <a:t>long term perspectives </a:t>
            </a:r>
            <a:r>
              <a:rPr lang="en-US" sz="1400" dirty="0" smtClean="0"/>
              <a:t>in mind. </a:t>
            </a:r>
          </a:p>
          <a:p>
            <a:pPr marL="285750" indent="-285750">
              <a:buFont typeface="Arial" panose="020B0604020202020204" pitchFamily="34" charset="0"/>
              <a:buChar char="•"/>
            </a:pPr>
            <a:endParaRPr lang="en-US" sz="1400" dirty="0" smtClean="0"/>
          </a:p>
          <a:p>
            <a:pPr marL="285750" indent="-285750">
              <a:buFont typeface="Arial" panose="020B0604020202020204" pitchFamily="34" charset="0"/>
              <a:buChar char="•"/>
            </a:pPr>
            <a:r>
              <a:rPr lang="en-US" sz="1400" dirty="0" smtClean="0"/>
              <a:t>When </a:t>
            </a:r>
            <a:r>
              <a:rPr lang="en-US" sz="1400" dirty="0"/>
              <a:t>creating </a:t>
            </a:r>
            <a:r>
              <a:rPr lang="en-US" sz="1400" b="1" dirty="0"/>
              <a:t>new SFCs </a:t>
            </a:r>
            <a:r>
              <a:rPr lang="en-US" sz="1400" dirty="0"/>
              <a:t>it is important first to </a:t>
            </a:r>
            <a:r>
              <a:rPr lang="en-US" sz="1400" b="1" dirty="0"/>
              <a:t>identify needs </a:t>
            </a:r>
            <a:r>
              <a:rPr lang="en-US" sz="1400" dirty="0"/>
              <a:t>and </a:t>
            </a:r>
            <a:r>
              <a:rPr lang="en-US" sz="1400" b="1" dirty="0"/>
              <a:t>specification</a:t>
            </a:r>
            <a:r>
              <a:rPr lang="en-US" sz="1400" dirty="0"/>
              <a:t> </a:t>
            </a:r>
            <a:r>
              <a:rPr lang="en-US" sz="1400" b="1" dirty="0"/>
              <a:t>details</a:t>
            </a:r>
            <a:r>
              <a:rPr lang="en-US" sz="1400" dirty="0"/>
              <a:t> of the given product or service</a:t>
            </a:r>
            <a:r>
              <a:rPr lang="en-US" sz="1400" dirty="0" smtClean="0"/>
              <a:t>.</a:t>
            </a:r>
            <a:r>
              <a:rPr lang="en-US" sz="1400" i="1" dirty="0" smtClean="0"/>
              <a:t> </a:t>
            </a:r>
            <a:endParaRPr lang="en-US" sz="1400" dirty="0"/>
          </a:p>
          <a:p>
            <a:pPr marL="285750" indent="-285750">
              <a:buFont typeface="Arial" panose="020B0604020202020204" pitchFamily="34" charset="0"/>
              <a:buChar char="•"/>
            </a:pPr>
            <a:endParaRPr lang="en-US" sz="1400" dirty="0" smtClean="0"/>
          </a:p>
          <a:p>
            <a:pPr marL="285750" indent="-285750">
              <a:buFont typeface="Arial" panose="020B0604020202020204" pitchFamily="34" charset="0"/>
              <a:buChar char="•"/>
            </a:pPr>
            <a:r>
              <a:rPr lang="en-US" sz="1400" dirty="0" smtClean="0"/>
              <a:t>Criteria </a:t>
            </a:r>
            <a:r>
              <a:rPr lang="en-US" sz="1400" dirty="0"/>
              <a:t>development </a:t>
            </a:r>
            <a:r>
              <a:rPr lang="en-US" sz="1400" dirty="0" smtClean="0"/>
              <a:t>should </a:t>
            </a:r>
            <a:r>
              <a:rPr lang="en-US" sz="1400" dirty="0"/>
              <a:t>include </a:t>
            </a:r>
            <a:r>
              <a:rPr lang="en-US" sz="1400" b="1" dirty="0"/>
              <a:t>collaboration</a:t>
            </a:r>
            <a:r>
              <a:rPr lang="en-US" sz="1400" dirty="0"/>
              <a:t> with </a:t>
            </a:r>
            <a:r>
              <a:rPr lang="en-US" sz="1400" b="1" dirty="0" smtClean="0"/>
              <a:t>stakeholders</a:t>
            </a:r>
            <a:r>
              <a:rPr lang="en-US" sz="1400" dirty="0" smtClean="0"/>
              <a:t> </a:t>
            </a:r>
            <a:r>
              <a:rPr lang="en-US" sz="1400" dirty="0"/>
              <a:t>and </a:t>
            </a:r>
            <a:r>
              <a:rPr lang="en-US" sz="1400" b="1" dirty="0"/>
              <a:t>experts</a:t>
            </a:r>
            <a:r>
              <a:rPr lang="en-US" sz="1400" dirty="0"/>
              <a:t> to ensure that green criteria are </a:t>
            </a:r>
            <a:r>
              <a:rPr lang="en-US" sz="1400" b="1" dirty="0"/>
              <a:t>relevant</a:t>
            </a:r>
            <a:r>
              <a:rPr lang="en-US" sz="1400" dirty="0"/>
              <a:t> and </a:t>
            </a:r>
            <a:r>
              <a:rPr lang="en-US" sz="1400" b="1" dirty="0"/>
              <a:t>efficient</a:t>
            </a:r>
            <a:r>
              <a:rPr lang="en-US" sz="1400" dirty="0"/>
              <a:t>. </a:t>
            </a:r>
            <a:endParaRPr lang="en-US" sz="1400" dirty="0" smtClean="0"/>
          </a:p>
          <a:p>
            <a:pPr marL="285750" indent="-285750">
              <a:buFont typeface="Arial" panose="020B0604020202020204" pitchFamily="34" charset="0"/>
              <a:buChar char="•"/>
            </a:pPr>
            <a:endParaRPr lang="en-US" sz="1400" dirty="0" smtClean="0"/>
          </a:p>
          <a:p>
            <a:pPr marL="285750" indent="-285750">
              <a:buFont typeface="Arial" panose="020B0604020202020204" pitchFamily="34" charset="0"/>
              <a:buChar char="•"/>
            </a:pPr>
            <a:r>
              <a:rPr lang="en-US" sz="1400" b="1" dirty="0" smtClean="0"/>
              <a:t>Monitoring </a:t>
            </a:r>
            <a:r>
              <a:rPr lang="en-US" sz="1400" b="1" dirty="0"/>
              <a:t>of </a:t>
            </a:r>
            <a:r>
              <a:rPr lang="en-US" sz="1400" b="1" dirty="0" smtClean="0"/>
              <a:t>implementation </a:t>
            </a:r>
            <a:r>
              <a:rPr lang="en-US" sz="1400" dirty="0"/>
              <a:t>of the green SFCs in actual procurement is </a:t>
            </a:r>
            <a:r>
              <a:rPr lang="en-US" sz="1400" b="1" dirty="0"/>
              <a:t>necessary</a:t>
            </a:r>
            <a:r>
              <a:rPr lang="en-US" sz="1400" dirty="0"/>
              <a:t> to constantly </a:t>
            </a:r>
            <a:r>
              <a:rPr lang="en-US" sz="1400" b="1" dirty="0"/>
              <a:t>assess performance </a:t>
            </a:r>
            <a:r>
              <a:rPr lang="en-US" sz="1400" dirty="0"/>
              <a:t>and allow for increased </a:t>
            </a:r>
            <a:r>
              <a:rPr lang="en-US" sz="1400" dirty="0" smtClean="0"/>
              <a:t>leadership. </a:t>
            </a:r>
            <a:endParaRPr lang="en-US" sz="1400" dirty="0"/>
          </a:p>
          <a:p>
            <a:pPr marL="285750" indent="-285750">
              <a:buFont typeface="Arial" panose="020B0604020202020204" pitchFamily="34" charset="0"/>
              <a:buChar char="•"/>
            </a:pPr>
            <a:endParaRPr lang="en-US" sz="1400" dirty="0" smtClean="0"/>
          </a:p>
          <a:p>
            <a:pPr marL="285750" indent="-285750">
              <a:buFont typeface="Arial" panose="020B0604020202020204" pitchFamily="34" charset="0"/>
              <a:buChar char="•"/>
            </a:pPr>
            <a:r>
              <a:rPr lang="en-US" sz="1400" b="1" dirty="0" smtClean="0"/>
              <a:t>Good </a:t>
            </a:r>
            <a:r>
              <a:rPr lang="en-US" sz="1400" b="1" dirty="0"/>
              <a:t>networking </a:t>
            </a:r>
            <a:r>
              <a:rPr lang="en-US" sz="1400" dirty="0"/>
              <a:t>and </a:t>
            </a:r>
            <a:r>
              <a:rPr lang="en-US" sz="1400" b="1" dirty="0"/>
              <a:t>information sharing </a:t>
            </a:r>
            <a:r>
              <a:rPr lang="en-US" sz="1400" dirty="0"/>
              <a:t>is important to follow “best practices”. </a:t>
            </a:r>
            <a:endParaRPr lang="en-US" sz="1400" dirty="0" smtClean="0"/>
          </a:p>
          <a:p>
            <a:pPr marL="285750" indent="-285750">
              <a:buFont typeface="Arial" panose="020B0604020202020204" pitchFamily="34" charset="0"/>
              <a:buChar char="•"/>
            </a:pPr>
            <a:endParaRPr lang="en-US" sz="1400" dirty="0" smtClean="0"/>
          </a:p>
          <a:p>
            <a:pPr marL="285750" indent="-285750">
              <a:buFont typeface="Arial" panose="020B0604020202020204" pitchFamily="34" charset="0"/>
              <a:buChar char="•"/>
            </a:pPr>
            <a:r>
              <a:rPr lang="en-US" sz="1400" dirty="0" smtClean="0"/>
              <a:t>The </a:t>
            </a:r>
            <a:r>
              <a:rPr lang="en-US" sz="1400" dirty="0" err="1"/>
              <a:t>organisation</a:t>
            </a:r>
            <a:r>
              <a:rPr lang="en-US" sz="1400" dirty="0"/>
              <a:t> could aim for green criteria for </a:t>
            </a:r>
            <a:r>
              <a:rPr lang="en-US" sz="1400" b="1" dirty="0"/>
              <a:t>strategic product groups </a:t>
            </a:r>
            <a:r>
              <a:rPr lang="en-US" sz="1400" dirty="0"/>
              <a:t>with importance for the </a:t>
            </a:r>
            <a:r>
              <a:rPr lang="en-US" sz="1400" b="1" dirty="0"/>
              <a:t>national manufacturers</a:t>
            </a:r>
            <a:r>
              <a:rPr lang="en-US" sz="1400" dirty="0"/>
              <a:t>. </a:t>
            </a:r>
          </a:p>
          <a:p>
            <a:endParaRPr lang="en-US" sz="1400" dirty="0"/>
          </a:p>
        </p:txBody>
      </p:sp>
      <p:pic>
        <p:nvPicPr>
          <p:cNvPr id="4101" name="Picture 5" descr="C:\Users\Bruger\Documents\Lasse\Fra t410s\NMR Greening SFC\stamp-collecting-mai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899560" y="2888187"/>
            <a:ext cx="4283767" cy="1634134"/>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35765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øjrepil 2"/>
          <p:cNvSpPr/>
          <p:nvPr/>
        </p:nvSpPr>
        <p:spPr>
          <a:xfrm rot="19964878">
            <a:off x="-265664" y="2345838"/>
            <a:ext cx="9945859" cy="261991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 name="Rectangle 5"/>
          <p:cNvSpPr/>
          <p:nvPr/>
        </p:nvSpPr>
        <p:spPr>
          <a:xfrm>
            <a:off x="244404" y="5190848"/>
            <a:ext cx="1335917" cy="646331"/>
          </a:xfrm>
          <a:prstGeom prst="rect">
            <a:avLst/>
          </a:prstGeom>
        </p:spPr>
        <p:txBody>
          <a:bodyPr wrap="square">
            <a:spAutoFit/>
          </a:bodyPr>
          <a:lstStyle/>
          <a:p>
            <a:pPr algn="ctr"/>
            <a:r>
              <a:rPr lang="en-US" dirty="0" smtClean="0"/>
              <a:t>Procure the necessary</a:t>
            </a:r>
            <a:endParaRPr lang="da-DK" dirty="0" smtClean="0"/>
          </a:p>
        </p:txBody>
      </p:sp>
      <p:sp>
        <p:nvSpPr>
          <p:cNvPr id="2" name="Title 1"/>
          <p:cNvSpPr>
            <a:spLocks noGrp="1"/>
          </p:cNvSpPr>
          <p:nvPr>
            <p:ph type="title"/>
          </p:nvPr>
        </p:nvSpPr>
        <p:spPr>
          <a:xfrm>
            <a:off x="1104899" y="752913"/>
            <a:ext cx="7842815" cy="690562"/>
          </a:xfrm>
        </p:spPr>
        <p:txBody>
          <a:bodyPr>
            <a:noAutofit/>
          </a:bodyPr>
          <a:lstStyle/>
          <a:p>
            <a:pPr algn="l"/>
            <a:r>
              <a:rPr lang="en-GB" sz="3200" b="1" dirty="0" smtClean="0">
                <a:solidFill>
                  <a:schemeClr val="tx2"/>
                </a:solidFill>
                <a:latin typeface="Klavika"/>
                <a:cs typeface="Klavika"/>
              </a:rPr>
              <a:t>Organisational maturity</a:t>
            </a:r>
            <a:endParaRPr lang="en-GB" sz="3200" b="1" dirty="0">
              <a:solidFill>
                <a:schemeClr val="tx2"/>
              </a:solidFill>
              <a:latin typeface="Klavika"/>
              <a:cs typeface="Klavika"/>
            </a:endParaRPr>
          </a:p>
        </p:txBody>
      </p:sp>
      <p:sp>
        <p:nvSpPr>
          <p:cNvPr id="5" name="Rectangle 5"/>
          <p:cNvSpPr/>
          <p:nvPr/>
        </p:nvSpPr>
        <p:spPr>
          <a:xfrm>
            <a:off x="2609404" y="4036685"/>
            <a:ext cx="1486792" cy="646331"/>
          </a:xfrm>
          <a:prstGeom prst="rect">
            <a:avLst/>
          </a:prstGeom>
        </p:spPr>
        <p:txBody>
          <a:bodyPr wrap="square">
            <a:spAutoFit/>
          </a:bodyPr>
          <a:lstStyle/>
          <a:p>
            <a:pPr algn="ctr"/>
            <a:r>
              <a:rPr lang="en-US" dirty="0" smtClean="0"/>
              <a:t>Following green criteria</a:t>
            </a:r>
            <a:endParaRPr lang="da-DK" dirty="0" smtClean="0"/>
          </a:p>
        </p:txBody>
      </p:sp>
      <p:sp>
        <p:nvSpPr>
          <p:cNvPr id="7" name="Rectangle 5"/>
          <p:cNvSpPr/>
          <p:nvPr/>
        </p:nvSpPr>
        <p:spPr>
          <a:xfrm>
            <a:off x="4970379" y="2804760"/>
            <a:ext cx="1229972" cy="646331"/>
          </a:xfrm>
          <a:prstGeom prst="rect">
            <a:avLst/>
          </a:prstGeom>
        </p:spPr>
        <p:txBody>
          <a:bodyPr wrap="square">
            <a:spAutoFit/>
          </a:bodyPr>
          <a:lstStyle/>
          <a:p>
            <a:pPr algn="ctr"/>
            <a:r>
              <a:rPr lang="en-US" dirty="0" smtClean="0"/>
              <a:t>Lowest TCO</a:t>
            </a:r>
            <a:endParaRPr lang="da-DK" dirty="0" smtClean="0"/>
          </a:p>
        </p:txBody>
      </p:sp>
      <p:sp>
        <p:nvSpPr>
          <p:cNvPr id="9" name="Rectangle 5"/>
          <p:cNvSpPr/>
          <p:nvPr/>
        </p:nvSpPr>
        <p:spPr>
          <a:xfrm>
            <a:off x="7360970" y="1396259"/>
            <a:ext cx="1651778" cy="1200329"/>
          </a:xfrm>
          <a:prstGeom prst="rect">
            <a:avLst/>
          </a:prstGeom>
        </p:spPr>
        <p:txBody>
          <a:bodyPr wrap="square">
            <a:spAutoFit/>
          </a:bodyPr>
          <a:lstStyle/>
          <a:p>
            <a:pPr algn="ctr"/>
            <a:r>
              <a:rPr lang="en-US" dirty="0" smtClean="0"/>
              <a:t>Strategic and innovative green procurement</a:t>
            </a:r>
            <a:endParaRPr lang="da-DK" dirty="0" smtClean="0"/>
          </a:p>
        </p:txBody>
      </p:sp>
    </p:spTree>
    <p:extLst>
      <p:ext uri="{BB962C8B-B14F-4D97-AF65-F5344CB8AC3E}">
        <p14:creationId xmlns:p14="http://schemas.microsoft.com/office/powerpoint/2010/main" val="40643468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5"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endParaRPr lang="en-GB"/>
          </a:p>
        </p:txBody>
      </p:sp>
      <p:pic>
        <p:nvPicPr>
          <p:cNvPr id="2" name="Picture 1" descr="Skærmbillede 2015-11-03 kl. 11.38.0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4083"/>
            <a:ext cx="9387418" cy="6667500"/>
          </a:xfrm>
          <a:prstGeom prst="rect">
            <a:avLst/>
          </a:prstGeom>
        </p:spPr>
      </p:pic>
    </p:spTree>
    <p:extLst>
      <p:ext uri="{BB962C8B-B14F-4D97-AF65-F5344CB8AC3E}">
        <p14:creationId xmlns:p14="http://schemas.microsoft.com/office/powerpoint/2010/main" val="20796333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1104899" y="929323"/>
            <a:ext cx="7842815" cy="690562"/>
          </a:xfrm>
        </p:spPr>
        <p:txBody>
          <a:bodyPr>
            <a:noAutofit/>
          </a:bodyPr>
          <a:lstStyle/>
          <a:p>
            <a:pPr algn="l"/>
            <a:r>
              <a:rPr lang="en-US" sz="3200" b="1" dirty="0" smtClean="0">
                <a:solidFill>
                  <a:schemeClr val="tx2"/>
                </a:solidFill>
                <a:latin typeface="Klavika"/>
                <a:cs typeface="Klavika"/>
              </a:rPr>
              <a:t>ASSESSING GPP / GSFC MATURITY</a:t>
            </a:r>
            <a:endParaRPr lang="en-US" sz="3200" b="1" dirty="0">
              <a:solidFill>
                <a:schemeClr val="tx2"/>
              </a:solidFill>
              <a:latin typeface="Klavika"/>
              <a:cs typeface="Klavika"/>
            </a:endParaRPr>
          </a:p>
        </p:txBody>
      </p:sp>
      <p:graphicFrame>
        <p:nvGraphicFramePr>
          <p:cNvPr id="5" name="Diagram 4"/>
          <p:cNvGraphicFramePr/>
          <p:nvPr>
            <p:extLst>
              <p:ext uri="{D42A27DB-BD31-4B8C-83A1-F6EECF244321}">
                <p14:modId xmlns:p14="http://schemas.microsoft.com/office/powerpoint/2010/main" val="1745055507"/>
              </p:ext>
            </p:extLst>
          </p:nvPr>
        </p:nvGraphicFramePr>
        <p:xfrm>
          <a:off x="487680" y="1619885"/>
          <a:ext cx="7767320" cy="45269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6927984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707334" y="758803"/>
            <a:ext cx="7842815" cy="690562"/>
          </a:xfrm>
        </p:spPr>
        <p:txBody>
          <a:bodyPr>
            <a:noAutofit/>
          </a:bodyPr>
          <a:lstStyle/>
          <a:p>
            <a:pPr algn="l"/>
            <a:r>
              <a:rPr lang="en-US" sz="3200" b="1" dirty="0" smtClean="0">
                <a:solidFill>
                  <a:schemeClr val="tx2"/>
                </a:solidFill>
                <a:latin typeface="Klavika"/>
                <a:cs typeface="Klavika"/>
              </a:rPr>
              <a:t>SFC in practice: </a:t>
            </a:r>
            <a:r>
              <a:rPr lang="en-US" sz="2800" i="1" dirty="0" smtClean="0">
                <a:solidFill>
                  <a:schemeClr val="tx2"/>
                </a:solidFill>
                <a:latin typeface="Klavika"/>
                <a:cs typeface="Klavika"/>
              </a:rPr>
              <a:t>Office furniture, Finland</a:t>
            </a:r>
            <a:endParaRPr lang="en-US" sz="3200" i="1" dirty="0">
              <a:solidFill>
                <a:schemeClr val="tx2"/>
              </a:solidFill>
              <a:latin typeface="Klavika"/>
              <a:cs typeface="Klavika"/>
            </a:endParaRPr>
          </a:p>
        </p:txBody>
      </p:sp>
      <p:sp>
        <p:nvSpPr>
          <p:cNvPr id="2" name="Rektangel 1"/>
          <p:cNvSpPr/>
          <p:nvPr/>
        </p:nvSpPr>
        <p:spPr>
          <a:xfrm>
            <a:off x="882260" y="2925879"/>
            <a:ext cx="7296151" cy="3062377"/>
          </a:xfrm>
          <a:prstGeom prst="rect">
            <a:avLst/>
          </a:prstGeom>
        </p:spPr>
        <p:txBody>
          <a:bodyPr wrap="square">
            <a:spAutoFit/>
          </a:bodyPr>
          <a:lstStyle/>
          <a:p>
            <a:r>
              <a:rPr lang="en-GB" sz="1400" b="1" i="1" dirty="0" smtClean="0"/>
              <a:t>business plan development</a:t>
            </a:r>
          </a:p>
          <a:p>
            <a:pPr marL="285750" lvl="0" indent="-285750">
              <a:buFont typeface="Arial" panose="020B0604020202020204" pitchFamily="34" charset="0"/>
              <a:buChar char="•"/>
            </a:pPr>
            <a:r>
              <a:rPr lang="en-GB" sz="1400" dirty="0" smtClean="0"/>
              <a:t>During </a:t>
            </a:r>
            <a:r>
              <a:rPr lang="en-GB" sz="1400" dirty="0"/>
              <a:t>the first </a:t>
            </a:r>
            <a:r>
              <a:rPr lang="en-GB" sz="1400" dirty="0" smtClean="0"/>
              <a:t>competition </a:t>
            </a:r>
            <a:r>
              <a:rPr lang="en-GB" sz="1400" dirty="0"/>
              <a:t>the suppliers were informed that the next tender competition would include only one lot </a:t>
            </a:r>
            <a:r>
              <a:rPr lang="en-GB" sz="1400" i="1" dirty="0"/>
              <a:t>with more strict environmental criteria</a:t>
            </a:r>
          </a:p>
          <a:p>
            <a:pPr marL="285750" lvl="0" indent="-285750">
              <a:buFont typeface="Arial" panose="020B0604020202020204" pitchFamily="34" charset="0"/>
              <a:buChar char="•"/>
            </a:pPr>
            <a:r>
              <a:rPr lang="en-GB" sz="1400" dirty="0"/>
              <a:t>Criteria development took into account comments from the producers </a:t>
            </a:r>
          </a:p>
          <a:p>
            <a:pPr marL="285750" lvl="0" indent="-285750">
              <a:buFont typeface="Arial" panose="020B0604020202020204" pitchFamily="34" charset="0"/>
              <a:buChar char="•"/>
            </a:pPr>
            <a:r>
              <a:rPr lang="en-GB" sz="1400" dirty="0"/>
              <a:t>The environmental target level were the comprehensive </a:t>
            </a:r>
            <a:r>
              <a:rPr lang="en-GB" sz="1400" dirty="0" smtClean="0"/>
              <a:t>criteria</a:t>
            </a:r>
            <a:endParaRPr lang="en-GB" sz="1400" dirty="0"/>
          </a:p>
          <a:p>
            <a:r>
              <a:rPr lang="en-GB" sz="900" dirty="0"/>
              <a:t> </a:t>
            </a:r>
          </a:p>
          <a:p>
            <a:r>
              <a:rPr lang="en-GB" sz="1400" b="1" i="1" dirty="0"/>
              <a:t>Competition</a:t>
            </a:r>
          </a:p>
          <a:p>
            <a:pPr marL="285750" lvl="0" indent="-285750">
              <a:buFont typeface="Arial" panose="020B0604020202020204" pitchFamily="34" charset="0"/>
              <a:buChar char="•"/>
            </a:pPr>
            <a:r>
              <a:rPr lang="en-GB" sz="1400" dirty="0" smtClean="0"/>
              <a:t>Aspects as durability, recycling</a:t>
            </a:r>
            <a:r>
              <a:rPr lang="en-GB" sz="1400" dirty="0"/>
              <a:t>, </a:t>
            </a:r>
            <a:r>
              <a:rPr lang="en-GB" sz="1400" dirty="0" err="1"/>
              <a:t>repairability</a:t>
            </a:r>
            <a:r>
              <a:rPr lang="en-GB" sz="1400" dirty="0"/>
              <a:t>, longer life </a:t>
            </a:r>
            <a:r>
              <a:rPr lang="en-GB" sz="1400" dirty="0" smtClean="0"/>
              <a:t>cycle </a:t>
            </a:r>
            <a:endParaRPr lang="en-GB" sz="1400" dirty="0"/>
          </a:p>
          <a:p>
            <a:pPr marL="285750" lvl="0" indent="-285750">
              <a:buFont typeface="Arial" panose="020B0604020202020204" pitchFamily="34" charset="0"/>
              <a:buChar char="•"/>
            </a:pPr>
            <a:r>
              <a:rPr lang="en-GB" sz="1400" dirty="0"/>
              <a:t>The evaluation included control that all </a:t>
            </a:r>
            <a:r>
              <a:rPr lang="en-GB" sz="1400" dirty="0" smtClean="0"/>
              <a:t>requirements </a:t>
            </a:r>
            <a:r>
              <a:rPr lang="en-GB" sz="1400" dirty="0"/>
              <a:t>were fulfilled</a:t>
            </a:r>
          </a:p>
          <a:p>
            <a:pPr marL="285750" lvl="0" indent="-285750">
              <a:buFont typeface="Arial" panose="020B0604020202020204" pitchFamily="34" charset="0"/>
              <a:buChar char="•"/>
            </a:pPr>
            <a:r>
              <a:rPr lang="en-GB" sz="1400" dirty="0"/>
              <a:t>All tenders received maximum points for environmental award criteria</a:t>
            </a:r>
          </a:p>
          <a:p>
            <a:r>
              <a:rPr lang="en-GB" sz="900" dirty="0"/>
              <a:t> </a:t>
            </a:r>
          </a:p>
          <a:p>
            <a:r>
              <a:rPr lang="en-GB" sz="1400" b="1" i="1" dirty="0"/>
              <a:t>Contract</a:t>
            </a:r>
          </a:p>
          <a:p>
            <a:pPr marL="285750" lvl="0" indent="-285750">
              <a:buFont typeface="Arial" panose="020B0604020202020204" pitchFamily="34" charset="0"/>
              <a:buChar char="•"/>
            </a:pPr>
            <a:r>
              <a:rPr lang="en-GB" sz="1400" dirty="0" smtClean="0"/>
              <a:t>Verification </a:t>
            </a:r>
            <a:r>
              <a:rPr lang="en-GB" sz="1400" dirty="0"/>
              <a:t>of product compliance was not carried out during the tender process</a:t>
            </a:r>
          </a:p>
          <a:p>
            <a:pPr marL="285750" indent="-285750">
              <a:buFont typeface="Arial" panose="020B0604020202020204" pitchFamily="34" charset="0"/>
              <a:buChar char="•"/>
            </a:pPr>
            <a:r>
              <a:rPr lang="en-GB" sz="1400" dirty="0"/>
              <a:t>Monitoring environmental issues </a:t>
            </a:r>
            <a:r>
              <a:rPr lang="en-GB" sz="1400" dirty="0" smtClean="0"/>
              <a:t>is not specified, no </a:t>
            </a:r>
            <a:r>
              <a:rPr lang="en-GB" sz="1400" dirty="0"/>
              <a:t>mandatory </a:t>
            </a:r>
            <a:r>
              <a:rPr lang="en-GB" sz="1400" dirty="0" smtClean="0"/>
              <a:t>reporting. </a:t>
            </a:r>
            <a:endParaRPr lang="en-GB" sz="1400" dirty="0"/>
          </a:p>
        </p:txBody>
      </p:sp>
      <p:sp>
        <p:nvSpPr>
          <p:cNvPr id="3" name="TextBox 2"/>
          <p:cNvSpPr txBox="1"/>
          <p:nvPr/>
        </p:nvSpPr>
        <p:spPr>
          <a:xfrm>
            <a:off x="786842" y="1605146"/>
            <a:ext cx="3546619" cy="1085640"/>
          </a:xfrm>
          <a:prstGeom prst="rect">
            <a:avLst/>
          </a:prstGeom>
          <a:noFill/>
          <a:ln w="28575">
            <a:solidFill>
              <a:srgbClr val="439A36"/>
            </a:solidFill>
          </a:ln>
        </p:spPr>
        <p:txBody>
          <a:bodyPr wrap="square" rtlCol="0">
            <a:spAutoFit/>
          </a:bodyPr>
          <a:lstStyle/>
          <a:p>
            <a:pPr lvl="0"/>
            <a:r>
              <a:rPr lang="en-GB" sz="1600" i="1" dirty="0">
                <a:solidFill>
                  <a:prstClr val="black"/>
                </a:solidFill>
              </a:rPr>
              <a:t>Two competitions were carried out, the green requirements developed from a few core criteria into comprehensive criteria</a:t>
            </a:r>
          </a:p>
        </p:txBody>
      </p:sp>
      <p:pic>
        <p:nvPicPr>
          <p:cNvPr id="11267" name="Picture 3" descr="C:\Users\Bruger\Documents\Lasse\Fra t410s\NMR Greening SFC\green offic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0335" y="1449365"/>
            <a:ext cx="3082098" cy="1715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424047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4900" y="962179"/>
            <a:ext cx="7072148" cy="4337953"/>
          </a:xfrm>
        </p:spPr>
        <p:txBody>
          <a:bodyPr anchor="t">
            <a:noAutofit/>
          </a:bodyPr>
          <a:lstStyle/>
          <a:p>
            <a:pPr algn="l"/>
            <a:r>
              <a:rPr lang="en-US" sz="1800" dirty="0">
                <a:latin typeface="Klavika"/>
                <a:cs typeface="Klavika"/>
              </a:rPr>
              <a:t>The study was initiated and supervised by the Working Group of Nordic Council of Ministers for Sustainable Consumption and Production (i.e. </a:t>
            </a:r>
            <a:r>
              <a:rPr lang="en-US" sz="1800" dirty="0" smtClean="0">
                <a:latin typeface="Klavika"/>
                <a:cs typeface="Klavika"/>
              </a:rPr>
              <a:t>SCP/HKP-group</a:t>
            </a:r>
            <a:r>
              <a:rPr lang="en-US" sz="1800" dirty="0">
                <a:latin typeface="Klavika"/>
                <a:cs typeface="Klavika"/>
              </a:rPr>
              <a:t>). </a:t>
            </a:r>
            <a:r>
              <a:rPr lang="en-US" sz="3200" b="1" i="1" dirty="0" smtClean="0">
                <a:solidFill>
                  <a:schemeClr val="tx2"/>
                </a:solidFill>
                <a:latin typeface="Klavika"/>
                <a:cs typeface="Klavika"/>
              </a:rPr>
              <a:t/>
            </a:r>
            <a:br>
              <a:rPr lang="en-US" sz="3200" b="1" i="1" dirty="0" smtClean="0">
                <a:solidFill>
                  <a:schemeClr val="tx2"/>
                </a:solidFill>
                <a:latin typeface="Klavika"/>
                <a:cs typeface="Klavika"/>
              </a:rPr>
            </a:br>
            <a:r>
              <a:rPr lang="en-US" sz="3200" b="1" i="1" dirty="0" smtClean="0">
                <a:solidFill>
                  <a:schemeClr val="tx2"/>
                </a:solidFill>
                <a:latin typeface="Klavika"/>
                <a:cs typeface="Klavika"/>
              </a:rPr>
              <a:t/>
            </a:r>
            <a:br>
              <a:rPr lang="en-US" sz="3200" b="1" i="1" dirty="0" smtClean="0">
                <a:solidFill>
                  <a:schemeClr val="tx2"/>
                </a:solidFill>
                <a:latin typeface="Klavika"/>
                <a:cs typeface="Klavika"/>
              </a:rPr>
            </a:br>
            <a:r>
              <a:rPr lang="en-US" sz="3200" b="1" i="1" dirty="0" smtClean="0">
                <a:solidFill>
                  <a:schemeClr val="tx2"/>
                </a:solidFill>
                <a:latin typeface="Klavika"/>
                <a:cs typeface="Klavika"/>
              </a:rPr>
              <a:t>THE CONSULTANTS:</a:t>
            </a:r>
            <a:br>
              <a:rPr lang="en-US" sz="3200" b="1" i="1" dirty="0" smtClean="0">
                <a:solidFill>
                  <a:schemeClr val="tx2"/>
                </a:solidFill>
                <a:latin typeface="Klavika"/>
                <a:cs typeface="Klavika"/>
              </a:rPr>
            </a:br>
            <a:r>
              <a:rPr lang="en-US" sz="1800" dirty="0" smtClean="0">
                <a:latin typeface="Klavika"/>
                <a:cs typeface="Klavika"/>
              </a:rPr>
              <a:t>Rikke Fischer-</a:t>
            </a:r>
            <a:r>
              <a:rPr lang="en-US" sz="1800" dirty="0" err="1" smtClean="0">
                <a:latin typeface="Klavika"/>
                <a:cs typeface="Klavika"/>
              </a:rPr>
              <a:t>Bogason</a:t>
            </a:r>
            <a:r>
              <a:rPr lang="en-US" sz="1800" dirty="0">
                <a:latin typeface="Klavika"/>
                <a:cs typeface="Klavika"/>
              </a:rPr>
              <a:t>, </a:t>
            </a:r>
            <a:r>
              <a:rPr lang="en-US" sz="1800" dirty="0" err="1" smtClean="0">
                <a:latin typeface="Klavika"/>
                <a:cs typeface="Klavika"/>
              </a:rPr>
              <a:t>PlanMiljø</a:t>
            </a:r>
            <a:r>
              <a:rPr lang="en-US" sz="1800" dirty="0">
                <a:latin typeface="Klavika"/>
                <a:cs typeface="Klavika"/>
              </a:rPr>
              <a:t/>
            </a:r>
            <a:br>
              <a:rPr lang="en-US" sz="1800" dirty="0">
                <a:latin typeface="Klavika"/>
                <a:cs typeface="Klavika"/>
              </a:rPr>
            </a:br>
            <a:r>
              <a:rPr lang="en-US" sz="1800" dirty="0" err="1">
                <a:latin typeface="Klavika"/>
                <a:cs typeface="Klavika"/>
              </a:rPr>
              <a:t>Bjørn</a:t>
            </a:r>
            <a:r>
              <a:rPr lang="en-US" sz="1800" dirty="0">
                <a:latin typeface="Klavika"/>
                <a:cs typeface="Klavika"/>
              </a:rPr>
              <a:t> Bauer, </a:t>
            </a:r>
            <a:r>
              <a:rPr lang="en-US" sz="1800" dirty="0" err="1">
                <a:latin typeface="Klavika"/>
                <a:cs typeface="Klavika"/>
              </a:rPr>
              <a:t>PlanMiljø</a:t>
            </a:r>
            <a:r>
              <a:rPr lang="en-US" sz="1800" dirty="0">
                <a:latin typeface="Klavika"/>
                <a:cs typeface="Klavika"/>
              </a:rPr>
              <a:t/>
            </a:r>
            <a:br>
              <a:rPr lang="en-US" sz="1800" dirty="0">
                <a:latin typeface="Klavika"/>
                <a:cs typeface="Klavika"/>
              </a:rPr>
            </a:br>
            <a:r>
              <a:rPr lang="en-US" sz="1800" dirty="0">
                <a:latin typeface="Klavika"/>
                <a:cs typeface="Klavika"/>
              </a:rPr>
              <a:t>Luitzen de Boer, Norwegian University of Science and Technology</a:t>
            </a:r>
            <a:br>
              <a:rPr lang="en-US" sz="1800" dirty="0">
                <a:latin typeface="Klavika"/>
                <a:cs typeface="Klavika"/>
              </a:rPr>
            </a:br>
            <a:r>
              <a:rPr lang="en-US" sz="1800" dirty="0">
                <a:latin typeface="Klavika"/>
                <a:cs typeface="Klavika"/>
              </a:rPr>
              <a:t>Timo </a:t>
            </a:r>
            <a:r>
              <a:rPr lang="en-US" sz="1800" dirty="0" err="1" smtClean="0">
                <a:latin typeface="Klavika"/>
                <a:cs typeface="Klavika"/>
              </a:rPr>
              <a:t>Kivistö</a:t>
            </a:r>
            <a:r>
              <a:rPr lang="en-US" sz="1800" dirty="0">
                <a:latin typeface="Klavika"/>
                <a:cs typeface="Klavika"/>
              </a:rPr>
              <a:t>, </a:t>
            </a:r>
            <a:r>
              <a:rPr lang="en-US" sz="1800" dirty="0" err="1">
                <a:latin typeface="Klavika"/>
                <a:cs typeface="Klavika"/>
              </a:rPr>
              <a:t>Kivisto</a:t>
            </a:r>
            <a:r>
              <a:rPr lang="en-US" sz="1800" dirty="0">
                <a:latin typeface="Klavika"/>
                <a:cs typeface="Klavika"/>
              </a:rPr>
              <a:t> Consulting  </a:t>
            </a:r>
            <a:br>
              <a:rPr lang="en-US" sz="1800" dirty="0">
                <a:latin typeface="Klavika"/>
                <a:cs typeface="Klavika"/>
              </a:rPr>
            </a:br>
            <a:r>
              <a:rPr lang="en-US" sz="1800" dirty="0">
                <a:latin typeface="Klavika"/>
                <a:cs typeface="Klavika"/>
              </a:rPr>
              <a:t>Sigurd Vildåsen, Norwegian University of Science and Technology</a:t>
            </a:r>
            <a:r>
              <a:rPr lang="en-US" sz="1800" dirty="0" smtClean="0">
                <a:latin typeface="Klavika"/>
                <a:cs typeface="Klavika"/>
              </a:rPr>
              <a:t/>
            </a:r>
            <a:br>
              <a:rPr lang="en-US" sz="1800" dirty="0" smtClean="0">
                <a:latin typeface="Klavika"/>
                <a:cs typeface="Klavika"/>
              </a:rPr>
            </a:br>
            <a:r>
              <a:rPr lang="en-US" sz="1800" dirty="0">
                <a:latin typeface="Klavika"/>
                <a:cs typeface="Klavika"/>
              </a:rPr>
              <a:t/>
            </a:r>
            <a:br>
              <a:rPr lang="en-US" sz="1800" dirty="0">
                <a:latin typeface="Klavika"/>
                <a:cs typeface="Klavika"/>
              </a:rPr>
            </a:br>
            <a:r>
              <a:rPr lang="en-US" sz="1800" b="1" dirty="0">
                <a:latin typeface="Klavika"/>
                <a:cs typeface="Klavika"/>
              </a:rPr>
              <a:t/>
            </a:r>
            <a:br>
              <a:rPr lang="en-US" sz="1800" b="1" dirty="0">
                <a:latin typeface="Klavika"/>
                <a:cs typeface="Klavika"/>
              </a:rPr>
            </a:br>
            <a:r>
              <a:rPr lang="en-US" sz="1800" b="1" i="1" dirty="0" smtClean="0">
                <a:latin typeface="Klavika"/>
                <a:cs typeface="Klavika"/>
              </a:rPr>
              <a:t>And inputs from many stakeholders from all Nordic countries – Thank you!</a:t>
            </a:r>
            <a:r>
              <a:rPr lang="en-US" sz="1800" b="1" dirty="0" smtClean="0">
                <a:latin typeface="Klavika"/>
                <a:cs typeface="Klavika"/>
              </a:rPr>
              <a:t> </a:t>
            </a:r>
            <a:endParaRPr lang="en-US" sz="1800" b="1" dirty="0">
              <a:latin typeface="Klavika"/>
              <a:cs typeface="Klavika"/>
            </a:endParaRPr>
          </a:p>
        </p:txBody>
      </p:sp>
      <p:sp>
        <p:nvSpPr>
          <p:cNvPr id="4" name="Rectangle 3"/>
          <p:cNvSpPr/>
          <p:nvPr/>
        </p:nvSpPr>
        <p:spPr>
          <a:xfrm>
            <a:off x="1104900" y="2274838"/>
            <a:ext cx="7264400" cy="369332"/>
          </a:xfrm>
          <a:prstGeom prst="rect">
            <a:avLst/>
          </a:prstGeom>
        </p:spPr>
        <p:txBody>
          <a:bodyPr wrap="square">
            <a:spAutoFit/>
          </a:bodyPr>
          <a:lstStyle/>
          <a:p>
            <a:pPr marL="285750" lvl="0" indent="-285750">
              <a:buFont typeface="Wingdings" charset="2"/>
              <a:buChar char="§"/>
            </a:pPr>
            <a:endParaRPr lang="da-DK" dirty="0">
              <a:latin typeface="Klavika"/>
              <a:cs typeface="Klavika"/>
            </a:endParaRPr>
          </a:p>
        </p:txBody>
      </p:sp>
    </p:spTree>
    <p:extLst>
      <p:ext uri="{BB962C8B-B14F-4D97-AF65-F5344CB8AC3E}">
        <p14:creationId xmlns:p14="http://schemas.microsoft.com/office/powerpoint/2010/main" val="632632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8094" y="838575"/>
            <a:ext cx="6696870" cy="4525963"/>
          </a:xfrm>
        </p:spPr>
        <p:txBody>
          <a:bodyPr>
            <a:normAutofit/>
          </a:bodyPr>
          <a:lstStyle/>
          <a:p>
            <a:pPr marL="0" indent="0">
              <a:buNone/>
            </a:pPr>
            <a:r>
              <a:rPr lang="en-US" sz="2800" b="1" dirty="0"/>
              <a:t>PART </a:t>
            </a:r>
            <a:r>
              <a:rPr lang="en-US" sz="2800" b="1" dirty="0" smtClean="0"/>
              <a:t>3:  </a:t>
            </a:r>
            <a:r>
              <a:rPr lang="da-DK" sz="2800" b="1" dirty="0" smtClean="0">
                <a:solidFill>
                  <a:schemeClr val="tx2"/>
                </a:solidFill>
              </a:rPr>
              <a:t>Overall recommendations</a:t>
            </a:r>
            <a:endParaRPr lang="en-GB" sz="2800" b="1" dirty="0">
              <a:solidFill>
                <a:schemeClr val="tx2"/>
              </a:solidFill>
              <a:latin typeface="Klavika"/>
              <a:cs typeface="Klavika"/>
            </a:endParaRPr>
          </a:p>
        </p:txBody>
      </p:sp>
      <p:sp>
        <p:nvSpPr>
          <p:cNvPr id="2" name="Rektangel 1"/>
          <p:cNvSpPr/>
          <p:nvPr/>
        </p:nvSpPr>
        <p:spPr>
          <a:xfrm>
            <a:off x="1085849" y="1647468"/>
            <a:ext cx="7019925" cy="4247317"/>
          </a:xfrm>
          <a:prstGeom prst="rect">
            <a:avLst/>
          </a:prstGeom>
        </p:spPr>
        <p:txBody>
          <a:bodyPr wrap="square">
            <a:spAutoFit/>
          </a:bodyPr>
          <a:lstStyle/>
          <a:p>
            <a:pPr marL="285750" indent="-285750">
              <a:buFont typeface="Arial" panose="020B0604020202020204" pitchFamily="34" charset="0"/>
              <a:buChar char="•"/>
            </a:pPr>
            <a:r>
              <a:rPr lang="en-GB" dirty="0"/>
              <a:t>State Framework Contracts can be an important instrument for greening of state institutions and of the market – and must be dealt with accordingly. </a:t>
            </a:r>
            <a:endParaRPr lang="en-GB" dirty="0" smtClean="0"/>
          </a:p>
          <a:p>
            <a:pPr marL="285750" indent="-285750">
              <a:buFont typeface="Arial" panose="020B0604020202020204" pitchFamily="34" charset="0"/>
              <a:buChar char="•"/>
            </a:pPr>
            <a:r>
              <a:rPr lang="en-US" dirty="0"/>
              <a:t>Use SFCs strategically to support green manufacturing and </a:t>
            </a:r>
            <a:r>
              <a:rPr lang="en-US" dirty="0" smtClean="0"/>
              <a:t>innovation</a:t>
            </a:r>
            <a:r>
              <a:rPr lang="en-US" dirty="0"/>
              <a:t>. </a:t>
            </a:r>
            <a:endParaRPr lang="en-US" dirty="0" smtClean="0"/>
          </a:p>
          <a:p>
            <a:pPr marL="285750" indent="-285750">
              <a:buFont typeface="Arial" panose="020B0604020202020204" pitchFamily="34" charset="0"/>
              <a:buChar char="•"/>
            </a:pPr>
            <a:r>
              <a:rPr lang="en-US" dirty="0"/>
              <a:t>Green SFCs are no panacea for successful national GPP and should be applied with </a:t>
            </a:r>
            <a:r>
              <a:rPr lang="en-US" dirty="0" smtClean="0"/>
              <a:t>careful </a:t>
            </a:r>
            <a:r>
              <a:rPr lang="en-US" dirty="0"/>
              <a:t>preparation and feasibility study of the products and services under </a:t>
            </a:r>
            <a:r>
              <a:rPr lang="en-US" dirty="0" smtClean="0"/>
              <a:t>consideration</a:t>
            </a:r>
          </a:p>
          <a:p>
            <a:pPr marL="285750" indent="-285750">
              <a:buFont typeface="Arial" panose="020B0604020202020204" pitchFamily="34" charset="0"/>
              <a:buChar char="•"/>
            </a:pPr>
            <a:r>
              <a:rPr lang="en-US" dirty="0"/>
              <a:t>Base the </a:t>
            </a:r>
            <a:r>
              <a:rPr lang="en-US" dirty="0" err="1"/>
              <a:t>endeavours</a:t>
            </a:r>
            <a:r>
              <a:rPr lang="en-US" dirty="0"/>
              <a:t> for green SFCs on national analyses in a holistic </a:t>
            </a:r>
            <a:r>
              <a:rPr lang="en-US" dirty="0" err="1"/>
              <a:t>organisational</a:t>
            </a:r>
            <a:r>
              <a:rPr lang="en-US" dirty="0"/>
              <a:t> perspective. </a:t>
            </a:r>
            <a:endParaRPr lang="en-US" dirty="0" smtClean="0"/>
          </a:p>
          <a:p>
            <a:pPr marL="285750" indent="-285750">
              <a:buFont typeface="Arial" panose="020B0604020202020204" pitchFamily="34" charset="0"/>
              <a:buChar char="•"/>
            </a:pPr>
            <a:r>
              <a:rPr lang="en-US" dirty="0"/>
              <a:t>Consider the maturity model for the green SFC </a:t>
            </a:r>
            <a:r>
              <a:rPr lang="en-US" dirty="0" err="1"/>
              <a:t>organisation</a:t>
            </a:r>
            <a:r>
              <a:rPr lang="en-US" dirty="0"/>
              <a:t> as a framework for </a:t>
            </a:r>
            <a:r>
              <a:rPr lang="en-US" dirty="0" err="1"/>
              <a:t>organisational</a:t>
            </a:r>
            <a:r>
              <a:rPr lang="en-US" dirty="0"/>
              <a:t> development. </a:t>
            </a:r>
            <a:endParaRPr lang="en-US" dirty="0" smtClean="0"/>
          </a:p>
          <a:p>
            <a:pPr marL="285750" indent="-285750">
              <a:buFont typeface="Arial" panose="020B0604020202020204" pitchFamily="34" charset="0"/>
              <a:buChar char="•"/>
            </a:pPr>
            <a:r>
              <a:rPr lang="en-US" dirty="0"/>
              <a:t>The </a:t>
            </a:r>
            <a:r>
              <a:rPr lang="en-US" dirty="0" err="1"/>
              <a:t>organisation</a:t>
            </a:r>
            <a:r>
              <a:rPr lang="en-US" dirty="0"/>
              <a:t> assuming national leadership of state procurement should </a:t>
            </a:r>
            <a:r>
              <a:rPr lang="en-US" dirty="0" err="1"/>
              <a:t>recognise</a:t>
            </a:r>
            <a:r>
              <a:rPr lang="en-US" dirty="0"/>
              <a:t> its pivotal role in achieving environmental benefits through public procurement. </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4158542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8094" y="838575"/>
            <a:ext cx="6696870" cy="4525963"/>
          </a:xfrm>
        </p:spPr>
        <p:txBody>
          <a:bodyPr>
            <a:normAutofit/>
          </a:bodyPr>
          <a:lstStyle/>
          <a:p>
            <a:pPr marL="0" indent="0">
              <a:buNone/>
            </a:pPr>
            <a:r>
              <a:rPr lang="da-DK" sz="2800" b="1" dirty="0" smtClean="0">
                <a:solidFill>
                  <a:schemeClr val="tx2"/>
                </a:solidFill>
              </a:rPr>
              <a:t>Overall recommendations...</a:t>
            </a:r>
            <a:endParaRPr lang="en-GB" sz="2800" b="1" dirty="0">
              <a:solidFill>
                <a:schemeClr val="tx2"/>
              </a:solidFill>
              <a:latin typeface="Klavika"/>
              <a:cs typeface="Klavika"/>
            </a:endParaRPr>
          </a:p>
        </p:txBody>
      </p:sp>
      <p:sp>
        <p:nvSpPr>
          <p:cNvPr id="2" name="Rektangel 1"/>
          <p:cNvSpPr/>
          <p:nvPr/>
        </p:nvSpPr>
        <p:spPr>
          <a:xfrm>
            <a:off x="1085849" y="1647468"/>
            <a:ext cx="7019925" cy="2585323"/>
          </a:xfrm>
          <a:prstGeom prst="rect">
            <a:avLst/>
          </a:prstGeom>
        </p:spPr>
        <p:txBody>
          <a:bodyPr wrap="square">
            <a:spAutoFit/>
          </a:bodyPr>
          <a:lstStyle/>
          <a:p>
            <a:pPr marL="285750" indent="-285750">
              <a:buFont typeface="Arial" panose="020B0604020202020204" pitchFamily="34" charset="0"/>
              <a:buChar char="•"/>
            </a:pPr>
            <a:r>
              <a:rPr lang="en-GB" dirty="0"/>
              <a:t>Accept that Green and Cheap do not always go hand in hand. </a:t>
            </a:r>
            <a:endParaRPr lang="en-GB" dirty="0" smtClean="0"/>
          </a:p>
          <a:p>
            <a:pPr marL="285750" indent="-285750">
              <a:buFont typeface="Arial" panose="020B0604020202020204" pitchFamily="34" charset="0"/>
              <a:buChar char="•"/>
            </a:pPr>
            <a:r>
              <a:rPr lang="en-GB" dirty="0"/>
              <a:t>Ensure that preparation of green SFCs is followed up by promotion of actual procurement. </a:t>
            </a:r>
            <a:endParaRPr lang="en-GB" dirty="0" smtClean="0"/>
          </a:p>
          <a:p>
            <a:pPr marL="285750" indent="-285750">
              <a:buFont typeface="Arial" panose="020B0604020202020204" pitchFamily="34" charset="0"/>
              <a:buChar char="•"/>
            </a:pPr>
            <a:r>
              <a:rPr lang="en-GB" dirty="0"/>
              <a:t>Learn from good practices in other countries. </a:t>
            </a:r>
            <a:endParaRPr lang="en-GB" dirty="0" smtClean="0"/>
          </a:p>
          <a:p>
            <a:pPr marL="285750" indent="-285750">
              <a:buFont typeface="Arial" panose="020B0604020202020204" pitchFamily="34" charset="0"/>
              <a:buChar char="•"/>
            </a:pPr>
            <a:r>
              <a:rPr lang="en-GB" dirty="0"/>
              <a:t>Implement monitoring systems specifically related to green SFCs. </a:t>
            </a:r>
            <a:endParaRPr lang="en-GB" dirty="0" smtClean="0"/>
          </a:p>
          <a:p>
            <a:pPr marL="285750" indent="-285750">
              <a:buFont typeface="Arial" panose="020B0604020202020204" pitchFamily="34" charset="0"/>
              <a:buChar char="•"/>
            </a:pPr>
            <a:r>
              <a:rPr lang="en-GB" dirty="0"/>
              <a:t>Carry out market dialogue to ensure that suppliers can comply with increased green demands. </a:t>
            </a:r>
            <a:endParaRPr lang="en-GB" dirty="0" smtClean="0"/>
          </a:p>
          <a:p>
            <a:pPr marL="285750" indent="-285750">
              <a:buFont typeface="Arial" panose="020B0604020202020204" pitchFamily="34" charset="0"/>
              <a:buChar char="•"/>
            </a:pPr>
            <a:r>
              <a:rPr lang="en-GB" dirty="0"/>
              <a:t>Consult criteria from other countries – but adapt to national conditions. </a:t>
            </a:r>
          </a:p>
        </p:txBody>
      </p:sp>
    </p:spTree>
    <p:extLst>
      <p:ext uri="{BB962C8B-B14F-4D97-AF65-F5344CB8AC3E}">
        <p14:creationId xmlns:p14="http://schemas.microsoft.com/office/powerpoint/2010/main" val="159188673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8094" y="1132773"/>
            <a:ext cx="6696870" cy="4525963"/>
          </a:xfrm>
        </p:spPr>
        <p:txBody>
          <a:bodyPr>
            <a:normAutofit/>
          </a:bodyPr>
          <a:lstStyle/>
          <a:p>
            <a:pPr marL="0" indent="0">
              <a:buNone/>
            </a:pPr>
            <a:r>
              <a:rPr lang="da-DK" b="1" dirty="0" smtClean="0"/>
              <a:t>PART 4: </a:t>
            </a:r>
          </a:p>
          <a:p>
            <a:pPr marL="0" indent="0">
              <a:buNone/>
            </a:pPr>
            <a:r>
              <a:rPr lang="en-GB" b="1" dirty="0" smtClean="0">
                <a:solidFill>
                  <a:schemeClr val="tx2"/>
                </a:solidFill>
                <a:latin typeface="Klavika"/>
                <a:cs typeface="Klavika"/>
              </a:rPr>
              <a:t>Country </a:t>
            </a:r>
            <a:r>
              <a:rPr lang="en-GB" b="1" dirty="0">
                <a:solidFill>
                  <a:schemeClr val="tx2"/>
                </a:solidFill>
                <a:latin typeface="Klavika"/>
                <a:cs typeface="Klavika"/>
              </a:rPr>
              <a:t>specific ways </a:t>
            </a:r>
            <a:r>
              <a:rPr lang="en-GB" b="1" dirty="0" smtClean="0">
                <a:solidFill>
                  <a:schemeClr val="tx2"/>
                </a:solidFill>
                <a:latin typeface="Klavika"/>
                <a:cs typeface="Klavika"/>
              </a:rPr>
              <a:t>to </a:t>
            </a:r>
            <a:r>
              <a:rPr lang="en-GB" b="1" dirty="0">
                <a:solidFill>
                  <a:schemeClr val="tx2"/>
                </a:solidFill>
                <a:latin typeface="Klavika"/>
                <a:cs typeface="Klavika"/>
              </a:rPr>
              <a:t>improve the situation </a:t>
            </a:r>
            <a:r>
              <a:rPr lang="en-GB" b="1" dirty="0" smtClean="0">
                <a:solidFill>
                  <a:schemeClr val="tx2"/>
                </a:solidFill>
                <a:latin typeface="Klavika"/>
                <a:cs typeface="Klavika"/>
              </a:rPr>
              <a:t>at </a:t>
            </a:r>
            <a:r>
              <a:rPr lang="en-GB" b="1" dirty="0">
                <a:solidFill>
                  <a:schemeClr val="tx2"/>
                </a:solidFill>
                <a:latin typeface="Klavika"/>
                <a:cs typeface="Klavika"/>
              </a:rPr>
              <a:t>the national </a:t>
            </a:r>
            <a:r>
              <a:rPr lang="en-GB" b="1" dirty="0" smtClean="0">
                <a:solidFill>
                  <a:schemeClr val="tx2"/>
                </a:solidFill>
                <a:latin typeface="Klavika"/>
                <a:cs typeface="Klavika"/>
              </a:rPr>
              <a:t>level</a:t>
            </a:r>
            <a:endParaRPr lang="en-GB" b="1" dirty="0">
              <a:solidFill>
                <a:schemeClr val="tx2"/>
              </a:solidFill>
              <a:latin typeface="Klavika"/>
              <a:cs typeface="Klavika"/>
            </a:endParaRPr>
          </a:p>
        </p:txBody>
      </p:sp>
    </p:spTree>
    <p:extLst>
      <p:ext uri="{BB962C8B-B14F-4D97-AF65-F5344CB8AC3E}">
        <p14:creationId xmlns:p14="http://schemas.microsoft.com/office/powerpoint/2010/main" val="33333727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1104899" y="929323"/>
            <a:ext cx="7842815" cy="690562"/>
          </a:xfrm>
        </p:spPr>
        <p:txBody>
          <a:bodyPr>
            <a:noAutofit/>
          </a:bodyPr>
          <a:lstStyle/>
          <a:p>
            <a:pPr algn="l"/>
            <a:r>
              <a:rPr lang="en-US" sz="3200" b="1" dirty="0" smtClean="0">
                <a:solidFill>
                  <a:schemeClr val="tx2"/>
                </a:solidFill>
                <a:latin typeface="Klavika"/>
                <a:cs typeface="Klavika"/>
              </a:rPr>
              <a:t>Recommendations - Denmark</a:t>
            </a:r>
            <a:endParaRPr lang="en-US" sz="3200" b="1" dirty="0">
              <a:solidFill>
                <a:schemeClr val="tx2"/>
              </a:solidFill>
              <a:latin typeface="Klavika"/>
              <a:cs typeface="Klavika"/>
            </a:endParaRPr>
          </a:p>
        </p:txBody>
      </p:sp>
      <p:pic>
        <p:nvPicPr>
          <p:cNvPr id="6146" name="Picture 2" descr="C:\Users\Bruger\Documents\Lasse\Fra t410s\NMR Greening SFC\D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6479" y="929323"/>
            <a:ext cx="1081246" cy="81793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104899" y="1980094"/>
            <a:ext cx="7593047" cy="4154983"/>
          </a:xfrm>
          <a:prstGeom prst="rect">
            <a:avLst/>
          </a:prstGeom>
          <a:noFill/>
        </p:spPr>
        <p:txBody>
          <a:bodyPr wrap="square" rtlCol="0">
            <a:spAutoFit/>
          </a:bodyPr>
          <a:lstStyle/>
          <a:p>
            <a:pPr marL="285750" lvl="0" indent="-285750">
              <a:buFont typeface="Arial"/>
              <a:buChar char="•"/>
            </a:pPr>
            <a:r>
              <a:rPr lang="en-GB" sz="1600" dirty="0"/>
              <a:t>The vision could entail more precise green goals.</a:t>
            </a:r>
            <a:endParaRPr lang="da-DK" sz="1600" dirty="0"/>
          </a:p>
          <a:p>
            <a:pPr marL="285750" lvl="0" indent="-285750">
              <a:buFont typeface="Arial"/>
              <a:buChar char="•"/>
            </a:pPr>
            <a:r>
              <a:rPr lang="en-GB" sz="1600" dirty="0"/>
              <a:t>Management level could increasingly articulate the vision and green intentions from the government strategy on intelligent procurement and the CSR Action Plan in statements, workshops, seminars etc. in order to ensure application of green considerations in practice. </a:t>
            </a:r>
            <a:endParaRPr lang="da-DK" sz="1600" dirty="0"/>
          </a:p>
          <a:p>
            <a:pPr marL="285750" lvl="0" indent="-285750">
              <a:buFont typeface="Arial"/>
              <a:buChar char="•"/>
            </a:pPr>
            <a:r>
              <a:rPr lang="en-GB" sz="1600" dirty="0"/>
              <a:t>To get the most out of public spending it should be discussed whether SFC could be used more strategically to support green and innovative development of the national business sector.  </a:t>
            </a:r>
            <a:endParaRPr lang="da-DK" sz="1600" dirty="0"/>
          </a:p>
          <a:p>
            <a:pPr marL="285750" lvl="0" indent="-285750">
              <a:buFont typeface="Arial"/>
              <a:buChar char="•"/>
            </a:pPr>
            <a:r>
              <a:rPr lang="en-GB" sz="1600" dirty="0"/>
              <a:t>Specific targets for green achievements would give more precise directions and enable meaningful monitoring and follow-up. </a:t>
            </a:r>
            <a:endParaRPr lang="da-DK" sz="1600" dirty="0"/>
          </a:p>
          <a:p>
            <a:pPr marL="285750" lvl="0" indent="-285750">
              <a:buFont typeface="Arial"/>
              <a:buChar char="•"/>
            </a:pPr>
            <a:r>
              <a:rPr lang="en-GB" sz="1600" dirty="0"/>
              <a:t>In order to increase the use of green SFCs it could be considered to establish a small unit / dedicate central level staff resources to support the (potential) users of SFCs. </a:t>
            </a:r>
            <a:endParaRPr lang="da-DK" sz="1600" dirty="0"/>
          </a:p>
          <a:p>
            <a:pPr marL="285750" lvl="0" indent="-285750">
              <a:buFont typeface="Arial"/>
              <a:buChar char="•"/>
            </a:pPr>
            <a:r>
              <a:rPr lang="en-GB" sz="1600" dirty="0"/>
              <a:t>A monitoring system for both SFCs and GPP should be prepared. Monitoring should provide information for strategic assessments of organisational efforts and on specific SFCs. </a:t>
            </a:r>
            <a:endParaRPr lang="da-DK" sz="1600" dirty="0"/>
          </a:p>
          <a:p>
            <a:endParaRPr lang="en-US" dirty="0"/>
          </a:p>
        </p:txBody>
      </p:sp>
    </p:spTree>
    <p:extLst>
      <p:ext uri="{BB962C8B-B14F-4D97-AF65-F5344CB8AC3E}">
        <p14:creationId xmlns:p14="http://schemas.microsoft.com/office/powerpoint/2010/main" val="324178995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1104899" y="929323"/>
            <a:ext cx="7842815" cy="690562"/>
          </a:xfrm>
        </p:spPr>
        <p:txBody>
          <a:bodyPr>
            <a:noAutofit/>
          </a:bodyPr>
          <a:lstStyle/>
          <a:p>
            <a:pPr algn="l"/>
            <a:r>
              <a:rPr lang="en-US" sz="3200" b="1" dirty="0" smtClean="0">
                <a:solidFill>
                  <a:schemeClr val="tx2"/>
                </a:solidFill>
                <a:latin typeface="Klavika"/>
                <a:cs typeface="Klavika"/>
              </a:rPr>
              <a:t>Recommendations - Denmark</a:t>
            </a:r>
            <a:endParaRPr lang="en-US" sz="3200" b="1" dirty="0">
              <a:solidFill>
                <a:schemeClr val="tx2"/>
              </a:solidFill>
              <a:latin typeface="Klavika"/>
              <a:cs typeface="Klavika"/>
            </a:endParaRPr>
          </a:p>
        </p:txBody>
      </p:sp>
      <p:pic>
        <p:nvPicPr>
          <p:cNvPr id="6146" name="Picture 2" descr="C:\Users\Bruger\Documents\Lasse\Fra t410s\NMR Greening SFC\D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6479" y="929323"/>
            <a:ext cx="1081246" cy="81793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104899" y="2107094"/>
            <a:ext cx="7122584" cy="3570208"/>
          </a:xfrm>
          <a:prstGeom prst="rect">
            <a:avLst/>
          </a:prstGeom>
          <a:noFill/>
        </p:spPr>
        <p:txBody>
          <a:bodyPr wrap="square" rtlCol="0">
            <a:spAutoFit/>
          </a:bodyPr>
          <a:lstStyle/>
          <a:p>
            <a:pPr marL="285750" lvl="0" indent="-285750">
              <a:buFont typeface="Arial"/>
              <a:buChar char="•"/>
            </a:pPr>
            <a:r>
              <a:rPr lang="en-GB" sz="1600" dirty="0"/>
              <a:t>The improved options for green procurement under the EU procurement directive should be scrutinised and the use of green criteria strengthened.</a:t>
            </a:r>
            <a:endParaRPr lang="da-DK" sz="1600" dirty="0"/>
          </a:p>
          <a:p>
            <a:pPr marL="285750" lvl="0" indent="-285750">
              <a:buFont typeface="Arial"/>
              <a:buChar char="•"/>
            </a:pPr>
            <a:r>
              <a:rPr lang="en-GB" sz="1600" dirty="0"/>
              <a:t>Newly developed tools have eased application of the TCO-approach in SFCs (as in GPP in general) and this could now be pursued. </a:t>
            </a:r>
            <a:endParaRPr lang="da-DK" sz="1600" dirty="0"/>
          </a:p>
          <a:p>
            <a:pPr marL="285750" lvl="0" indent="-285750">
              <a:buFont typeface="Arial"/>
              <a:buChar char="•"/>
            </a:pPr>
            <a:r>
              <a:rPr lang="en-GB" sz="1600" dirty="0"/>
              <a:t>Enhanced communication with suppliers could provide suppliers with information on how the green requirements are developing, and how suppliers can enhance the framework contract performance. One example could be environmental reporting</a:t>
            </a:r>
            <a:endParaRPr lang="da-DK" sz="1600" dirty="0"/>
          </a:p>
          <a:p>
            <a:pPr marL="285750" lvl="0" indent="-285750">
              <a:buFont typeface="Arial"/>
              <a:buChar char="•"/>
            </a:pPr>
            <a:r>
              <a:rPr lang="en-GB" sz="1600" dirty="0"/>
              <a:t>A system for compliance control of green suppliers would benefit trust in the SFC model.</a:t>
            </a:r>
            <a:endParaRPr lang="da-DK" sz="1600" dirty="0"/>
          </a:p>
          <a:p>
            <a:pPr marL="285750" lvl="0" indent="-285750">
              <a:buFont typeface="Arial"/>
              <a:buChar char="•"/>
            </a:pPr>
            <a:r>
              <a:rPr lang="en-GB" sz="1600" dirty="0"/>
              <a:t>An institutional green capacity needs assessment covering the complete procurement process should be carried out and capacity building supported, not least targeting procurement staff. </a:t>
            </a:r>
            <a:endParaRPr lang="da-DK" sz="1600" dirty="0"/>
          </a:p>
          <a:p>
            <a:endParaRPr lang="en-US" dirty="0"/>
          </a:p>
        </p:txBody>
      </p:sp>
    </p:spTree>
    <p:extLst>
      <p:ext uri="{BB962C8B-B14F-4D97-AF65-F5344CB8AC3E}">
        <p14:creationId xmlns:p14="http://schemas.microsoft.com/office/powerpoint/2010/main" val="407286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1104899" y="929323"/>
            <a:ext cx="7842815" cy="690562"/>
          </a:xfrm>
        </p:spPr>
        <p:txBody>
          <a:bodyPr>
            <a:noAutofit/>
          </a:bodyPr>
          <a:lstStyle/>
          <a:p>
            <a:pPr algn="l"/>
            <a:r>
              <a:rPr lang="en-US" sz="3200" b="1" dirty="0" smtClean="0">
                <a:solidFill>
                  <a:schemeClr val="tx2"/>
                </a:solidFill>
                <a:latin typeface="Klavika"/>
                <a:cs typeface="Klavika"/>
              </a:rPr>
              <a:t>Recommendations - Finland</a:t>
            </a:r>
            <a:endParaRPr lang="en-US" sz="3200" b="1" dirty="0">
              <a:solidFill>
                <a:schemeClr val="tx2"/>
              </a:solidFill>
              <a:latin typeface="Klavika"/>
              <a:cs typeface="Klavika"/>
            </a:endParaRPr>
          </a:p>
        </p:txBody>
      </p:sp>
      <p:sp>
        <p:nvSpPr>
          <p:cNvPr id="3" name="Rektangel 2"/>
          <p:cNvSpPr/>
          <p:nvPr/>
        </p:nvSpPr>
        <p:spPr>
          <a:xfrm>
            <a:off x="1096963" y="1619885"/>
            <a:ext cx="7370762" cy="4278094"/>
          </a:xfrm>
          <a:prstGeom prst="rect">
            <a:avLst/>
          </a:prstGeom>
        </p:spPr>
        <p:txBody>
          <a:bodyPr wrap="square">
            <a:spAutoFit/>
          </a:bodyPr>
          <a:lstStyle/>
          <a:p>
            <a:pPr marL="285750" lvl="0" indent="-285750">
              <a:buFont typeface="Arial"/>
              <a:buChar char="•"/>
            </a:pPr>
            <a:r>
              <a:rPr lang="en-GB" sz="1600" dirty="0"/>
              <a:t>The vision could entail more precise green goals </a:t>
            </a:r>
            <a:endParaRPr lang="da-DK" sz="1600" dirty="0"/>
          </a:p>
          <a:p>
            <a:pPr marL="285750" lvl="0" indent="-285750">
              <a:buFont typeface="Arial"/>
              <a:buChar char="•"/>
            </a:pPr>
            <a:r>
              <a:rPr lang="en-GB" sz="1600" dirty="0"/>
              <a:t>To get the most out of public spending it should be discussed whether SFC could be used more strategically to support green and innovative development of the national business sector.  </a:t>
            </a:r>
            <a:endParaRPr lang="da-DK" sz="1600" dirty="0"/>
          </a:p>
          <a:p>
            <a:pPr marL="285750" lvl="0" indent="-285750">
              <a:buFont typeface="Arial"/>
              <a:buChar char="•"/>
            </a:pPr>
            <a:r>
              <a:rPr lang="en-GB" sz="1600" dirty="0"/>
              <a:t>Specific targets for green achievements would give more precise directions and enable meaningful monitoring and follow-up.</a:t>
            </a:r>
            <a:endParaRPr lang="da-DK" sz="1600" dirty="0"/>
          </a:p>
          <a:p>
            <a:pPr marL="285750" lvl="0" indent="-285750">
              <a:buFont typeface="Arial"/>
              <a:buChar char="•"/>
            </a:pPr>
            <a:r>
              <a:rPr lang="en-GB" sz="1600" dirty="0"/>
              <a:t>Hansel’s environmental marking is an easy to use reporting tool, which could be distributed to cover all state contracts. The contents could be derived from the 2013 government resolution of principle and measure environmental effects (such as CO</a:t>
            </a:r>
            <a:r>
              <a:rPr lang="en-GB" sz="1600" baseline="-25000" dirty="0"/>
              <a:t>2</a:t>
            </a:r>
            <a:r>
              <a:rPr lang="en-GB" sz="1600" dirty="0"/>
              <a:t>-emissions and use of virgin raw materials). The marking tool could consider covering all possible actions for environmentally friendly procurement, including calculation for life cycle costing and carbon footprint. The environmental label could be incorporated in the upcoming </a:t>
            </a:r>
            <a:r>
              <a:rPr lang="en-GB" sz="1600" dirty="0" err="1"/>
              <a:t>eTendering</a:t>
            </a:r>
            <a:r>
              <a:rPr lang="en-GB" sz="1600" dirty="0"/>
              <a:t> tool or attached to the existing HILMA advertising tool.</a:t>
            </a:r>
            <a:endParaRPr lang="da-DK" sz="1600" dirty="0"/>
          </a:p>
          <a:p>
            <a:pPr marL="285750" lvl="0" indent="-285750">
              <a:buFont typeface="Arial"/>
              <a:buChar char="•"/>
            </a:pPr>
            <a:r>
              <a:rPr lang="en-GB" sz="1600" dirty="0"/>
              <a:t>The improved options for green procurement under the EU procurement directive should be scrutinised and the use of green criteria strengthened, including application of the TCO-approach in SFCs. </a:t>
            </a:r>
            <a:endParaRPr lang="da-DK" sz="1600" dirty="0"/>
          </a:p>
        </p:txBody>
      </p:sp>
      <p:pic>
        <p:nvPicPr>
          <p:cNvPr id="7170" name="Picture 2" descr="C:\Users\Bruger\Documents\Lasse\Fra t410s\NMR Greening SFC\F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0515" y="966898"/>
            <a:ext cx="1367209" cy="8321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99919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1104899" y="929323"/>
            <a:ext cx="7842815" cy="690562"/>
          </a:xfrm>
        </p:spPr>
        <p:txBody>
          <a:bodyPr>
            <a:noAutofit/>
          </a:bodyPr>
          <a:lstStyle/>
          <a:p>
            <a:pPr algn="l"/>
            <a:r>
              <a:rPr lang="en-US" sz="3200" b="1" dirty="0" smtClean="0">
                <a:solidFill>
                  <a:schemeClr val="tx2"/>
                </a:solidFill>
                <a:latin typeface="Klavika"/>
                <a:cs typeface="Klavika"/>
              </a:rPr>
              <a:t>Recommendations - Finland</a:t>
            </a:r>
            <a:endParaRPr lang="en-US" sz="3200" b="1" dirty="0">
              <a:solidFill>
                <a:schemeClr val="tx2"/>
              </a:solidFill>
              <a:latin typeface="Klavika"/>
              <a:cs typeface="Klavika"/>
            </a:endParaRPr>
          </a:p>
        </p:txBody>
      </p:sp>
      <p:sp>
        <p:nvSpPr>
          <p:cNvPr id="3" name="Rektangel 2"/>
          <p:cNvSpPr/>
          <p:nvPr/>
        </p:nvSpPr>
        <p:spPr>
          <a:xfrm>
            <a:off x="1096962" y="2053802"/>
            <a:ext cx="7370762" cy="3785652"/>
          </a:xfrm>
          <a:prstGeom prst="rect">
            <a:avLst/>
          </a:prstGeom>
        </p:spPr>
        <p:txBody>
          <a:bodyPr wrap="square">
            <a:spAutoFit/>
          </a:bodyPr>
          <a:lstStyle/>
          <a:p>
            <a:pPr marL="285750" lvl="0" indent="-285750">
              <a:buFont typeface="Arial"/>
              <a:buChar char="•"/>
            </a:pPr>
            <a:r>
              <a:rPr lang="en-GB" sz="1600" dirty="0"/>
              <a:t>Hansel could consider conducting compliance control to verify that winning suppliers actually can fulfil the green criteria. </a:t>
            </a:r>
            <a:endParaRPr lang="da-DK" sz="1600" dirty="0"/>
          </a:p>
          <a:p>
            <a:pPr marL="285750" lvl="0" indent="-285750">
              <a:buFont typeface="Arial"/>
              <a:buChar char="•"/>
            </a:pPr>
            <a:r>
              <a:rPr lang="en-GB" sz="1600" dirty="0"/>
              <a:t>An easy-to-use information tool could support procurers in choosing environmentally more sound products – introducing e.g. third party eco-labelled products or environmental evaluation criteria in mini competition for such products that exceed the basic level. In some framework agreements this is already in use.</a:t>
            </a:r>
            <a:endParaRPr lang="da-DK" sz="1600" dirty="0"/>
          </a:p>
          <a:p>
            <a:pPr marL="285750" lvl="0" indent="-285750">
              <a:buFont typeface="Arial"/>
              <a:buChar char="•"/>
            </a:pPr>
            <a:r>
              <a:rPr lang="en-GB" sz="1600" dirty="0"/>
              <a:t>Hansel collects a monthly report of invoiced value from suppliers. In addition to this, they could ask for environmental report including e.g. CO2 emissions from the framework contract procurement; some suppliers are already able to provide this data.</a:t>
            </a:r>
            <a:endParaRPr lang="da-DK" sz="1600" dirty="0"/>
          </a:p>
          <a:p>
            <a:pPr marL="285750" lvl="0" indent="-285750">
              <a:buFont typeface="Arial"/>
              <a:buChar char="•"/>
            </a:pPr>
            <a:r>
              <a:rPr lang="en-GB" sz="1600" dirty="0"/>
              <a:t>Enhanced communication with suppliers could provide suppliers with information on how the green requirements are developing, and how suppliers can enhance the framework contract performance. One example could be environmental reporting.</a:t>
            </a:r>
            <a:endParaRPr lang="da-DK" sz="1600" dirty="0"/>
          </a:p>
        </p:txBody>
      </p:sp>
      <p:pic>
        <p:nvPicPr>
          <p:cNvPr id="7170" name="Picture 2" descr="C:\Users\Bruger\Documents\Lasse\Fra t410s\NMR Greening SFC\F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0515" y="966898"/>
            <a:ext cx="1367209" cy="8321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11848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1104899" y="929323"/>
            <a:ext cx="7842815" cy="690562"/>
          </a:xfrm>
        </p:spPr>
        <p:txBody>
          <a:bodyPr>
            <a:noAutofit/>
          </a:bodyPr>
          <a:lstStyle/>
          <a:p>
            <a:pPr algn="l"/>
            <a:r>
              <a:rPr lang="en-US" sz="3200" b="1" dirty="0" smtClean="0">
                <a:solidFill>
                  <a:schemeClr val="tx2"/>
                </a:solidFill>
                <a:latin typeface="Klavika"/>
                <a:cs typeface="Klavika"/>
              </a:rPr>
              <a:t>Recommendations - Iceland</a:t>
            </a:r>
            <a:endParaRPr lang="en-US" sz="3200" b="1" dirty="0">
              <a:solidFill>
                <a:schemeClr val="tx2"/>
              </a:solidFill>
              <a:latin typeface="Klavika"/>
              <a:cs typeface="Klavika"/>
            </a:endParaRPr>
          </a:p>
        </p:txBody>
      </p:sp>
      <p:sp>
        <p:nvSpPr>
          <p:cNvPr id="3" name="Rektangel 2"/>
          <p:cNvSpPr/>
          <p:nvPr/>
        </p:nvSpPr>
        <p:spPr>
          <a:xfrm>
            <a:off x="1096963" y="2382548"/>
            <a:ext cx="7370762" cy="3139321"/>
          </a:xfrm>
          <a:prstGeom prst="rect">
            <a:avLst/>
          </a:prstGeom>
        </p:spPr>
        <p:txBody>
          <a:bodyPr wrap="square">
            <a:spAutoFit/>
          </a:bodyPr>
          <a:lstStyle/>
          <a:p>
            <a:pPr marL="285750" lvl="0" indent="-285750">
              <a:buFont typeface="Arial"/>
              <a:buChar char="•"/>
            </a:pPr>
            <a:r>
              <a:rPr lang="en-GB" dirty="0"/>
              <a:t>Iceland has prepared a designated GPP policy and a concrete GPP strategy, but a stronger political prioritization is needed to bring the strategy into reality. </a:t>
            </a:r>
            <a:endParaRPr lang="da-DK" dirty="0"/>
          </a:p>
          <a:p>
            <a:pPr marL="285750" lvl="0" indent="-285750">
              <a:buFont typeface="Arial"/>
              <a:buChar char="•"/>
            </a:pPr>
            <a:r>
              <a:rPr lang="en-GB" dirty="0"/>
              <a:t>Management level could increasingly articulate the vision and green intensions (in statements, workshops, seminars etc.) in order to ensure application of green considerations in practice. </a:t>
            </a:r>
            <a:endParaRPr lang="da-DK" dirty="0"/>
          </a:p>
          <a:p>
            <a:pPr marL="285750" lvl="0" indent="-285750">
              <a:buFont typeface="Arial"/>
              <a:buChar char="•"/>
            </a:pPr>
            <a:r>
              <a:rPr lang="en-GB" dirty="0"/>
              <a:t>To get the most out of public spending it should be discussed whether SFC could be used more strategically to support green and innovative development of the national business sector.  </a:t>
            </a:r>
            <a:endParaRPr lang="da-DK" dirty="0"/>
          </a:p>
          <a:p>
            <a:pPr marL="285750" lvl="0" indent="-285750">
              <a:buFont typeface="Arial"/>
              <a:buChar char="•"/>
            </a:pPr>
            <a:r>
              <a:rPr lang="en-GB" dirty="0"/>
              <a:t>As in Sweden it could be discussed to make the use of (green) SFCs mandatory for relevant organisations.</a:t>
            </a:r>
            <a:endParaRPr lang="da-DK" dirty="0"/>
          </a:p>
        </p:txBody>
      </p:sp>
      <p:pic>
        <p:nvPicPr>
          <p:cNvPr id="8194" name="Picture 2" descr="C:\Users\Bruger\Documents\Lasse\Fra t410s\NMR Greening SFC\I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5262" y="929323"/>
            <a:ext cx="1207898" cy="87131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99919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1104899" y="929323"/>
            <a:ext cx="7842815" cy="690562"/>
          </a:xfrm>
        </p:spPr>
        <p:txBody>
          <a:bodyPr>
            <a:noAutofit/>
          </a:bodyPr>
          <a:lstStyle/>
          <a:p>
            <a:pPr algn="l"/>
            <a:r>
              <a:rPr lang="en-US" sz="3200" b="1" dirty="0" smtClean="0">
                <a:solidFill>
                  <a:schemeClr val="tx2"/>
                </a:solidFill>
                <a:latin typeface="Klavika"/>
                <a:cs typeface="Klavika"/>
              </a:rPr>
              <a:t>Recommendations - Iceland</a:t>
            </a:r>
            <a:endParaRPr lang="en-US" sz="3200" b="1" dirty="0">
              <a:solidFill>
                <a:schemeClr val="tx2"/>
              </a:solidFill>
              <a:latin typeface="Klavika"/>
              <a:cs typeface="Klavika"/>
            </a:endParaRPr>
          </a:p>
        </p:txBody>
      </p:sp>
      <p:sp>
        <p:nvSpPr>
          <p:cNvPr id="3" name="Rektangel 2"/>
          <p:cNvSpPr/>
          <p:nvPr/>
        </p:nvSpPr>
        <p:spPr>
          <a:xfrm>
            <a:off x="1096963" y="2001548"/>
            <a:ext cx="7370762" cy="3693319"/>
          </a:xfrm>
          <a:prstGeom prst="rect">
            <a:avLst/>
          </a:prstGeom>
        </p:spPr>
        <p:txBody>
          <a:bodyPr wrap="square">
            <a:spAutoFit/>
          </a:bodyPr>
          <a:lstStyle/>
          <a:p>
            <a:pPr marL="285750" lvl="0" indent="-285750">
              <a:buFont typeface="Arial"/>
              <a:buChar char="•"/>
            </a:pPr>
            <a:r>
              <a:rPr lang="en-GB" dirty="0"/>
              <a:t>In order to increase the use of green SFCs it could be considered to establish a small unit / dedicate central level staff resources to support the (potential) users of SFCs. </a:t>
            </a:r>
            <a:endParaRPr lang="da-DK" dirty="0"/>
          </a:p>
          <a:p>
            <a:pPr marL="285750" lvl="0" indent="-285750">
              <a:buFont typeface="Arial"/>
              <a:buChar char="•"/>
            </a:pPr>
            <a:r>
              <a:rPr lang="en-GB" dirty="0"/>
              <a:t>A monitoring system for SFCs and GPP should be prepared. Monitoring should provide information for strategic assessments of organisational efforts and of specific SFCs. </a:t>
            </a:r>
            <a:endParaRPr lang="da-DK" dirty="0"/>
          </a:p>
          <a:p>
            <a:pPr marL="285750" lvl="0" indent="-285750">
              <a:buFont typeface="Arial"/>
              <a:buChar char="•"/>
            </a:pPr>
            <a:r>
              <a:rPr lang="en-GB" dirty="0"/>
              <a:t>A system for compliance control of green suppliers would increase trust in the SFC model.</a:t>
            </a:r>
            <a:endParaRPr lang="da-DK" dirty="0"/>
          </a:p>
          <a:p>
            <a:pPr marL="285750" lvl="0" indent="-285750">
              <a:buFont typeface="Arial"/>
              <a:buChar char="•"/>
            </a:pPr>
            <a:r>
              <a:rPr lang="en-GB" dirty="0"/>
              <a:t>Application of the TCO-approach in SFCs (as in GPP in general) should be pursued. </a:t>
            </a:r>
            <a:endParaRPr lang="da-DK" dirty="0"/>
          </a:p>
          <a:p>
            <a:pPr marL="285750" lvl="0" indent="-285750">
              <a:buFont typeface="Arial"/>
              <a:buChar char="•"/>
            </a:pPr>
            <a:r>
              <a:rPr lang="en-GB" dirty="0"/>
              <a:t>An institutional green capacity needs assessment covering the complete procurement process should be carried out and capacity building supported, not least targeting procurement staff. </a:t>
            </a:r>
            <a:endParaRPr lang="da-DK" dirty="0"/>
          </a:p>
        </p:txBody>
      </p:sp>
      <p:pic>
        <p:nvPicPr>
          <p:cNvPr id="8194" name="Picture 2" descr="C:\Users\Bruger\Documents\Lasse\Fra t410s\NMR Greening SFC\I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5262" y="929323"/>
            <a:ext cx="1207898" cy="87131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845616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1104899" y="929323"/>
            <a:ext cx="7842815" cy="690562"/>
          </a:xfrm>
        </p:spPr>
        <p:txBody>
          <a:bodyPr>
            <a:noAutofit/>
          </a:bodyPr>
          <a:lstStyle/>
          <a:p>
            <a:pPr algn="l"/>
            <a:r>
              <a:rPr lang="en-US" sz="3200" b="1" dirty="0" smtClean="0">
                <a:solidFill>
                  <a:schemeClr val="tx2"/>
                </a:solidFill>
                <a:latin typeface="Klavika"/>
                <a:cs typeface="Klavika"/>
              </a:rPr>
              <a:t>Recommendations - Norway</a:t>
            </a:r>
            <a:endParaRPr lang="en-US" sz="3200" b="1" dirty="0">
              <a:solidFill>
                <a:schemeClr val="tx2"/>
              </a:solidFill>
              <a:latin typeface="Klavika"/>
              <a:cs typeface="Klavika"/>
            </a:endParaRPr>
          </a:p>
        </p:txBody>
      </p:sp>
      <p:sp>
        <p:nvSpPr>
          <p:cNvPr id="3" name="Rektangel 2"/>
          <p:cNvSpPr/>
          <p:nvPr/>
        </p:nvSpPr>
        <p:spPr>
          <a:xfrm>
            <a:off x="1096963" y="1619885"/>
            <a:ext cx="7370762" cy="4278094"/>
          </a:xfrm>
          <a:prstGeom prst="rect">
            <a:avLst/>
          </a:prstGeom>
        </p:spPr>
        <p:txBody>
          <a:bodyPr wrap="square">
            <a:spAutoFit/>
          </a:bodyPr>
          <a:lstStyle/>
          <a:p>
            <a:pPr marL="285750" lvl="0" indent="-285750">
              <a:buFont typeface="Arial"/>
              <a:buChar char="•"/>
            </a:pPr>
            <a:r>
              <a:rPr lang="en-GB" sz="1600" dirty="0"/>
              <a:t>The vision could entail more precise green goals.</a:t>
            </a:r>
            <a:endParaRPr lang="da-DK" sz="1600" dirty="0"/>
          </a:p>
          <a:p>
            <a:pPr marL="285750" lvl="0" indent="-285750">
              <a:buFont typeface="Arial"/>
              <a:buChar char="•"/>
            </a:pPr>
            <a:r>
              <a:rPr lang="en-GB" sz="1600" dirty="0"/>
              <a:t>Stronger and more clear political and top administrative support for GPP and green SFCs is needed. Management level could increasingly articulate the vision and green intentions in statements, workshops, seminars etc.</a:t>
            </a:r>
            <a:endParaRPr lang="da-DK" sz="1600" dirty="0"/>
          </a:p>
          <a:p>
            <a:pPr marL="285750" lvl="0" indent="-285750">
              <a:buFont typeface="Arial"/>
              <a:buChar char="•"/>
            </a:pPr>
            <a:r>
              <a:rPr lang="en-GB" sz="1600" dirty="0"/>
              <a:t>To get the most out of public spending it should be discussed whether SFC could be used more strategically to support green and innovative development of the national business sector.  </a:t>
            </a:r>
            <a:endParaRPr lang="da-DK" sz="1600" dirty="0"/>
          </a:p>
          <a:p>
            <a:pPr marL="285750" lvl="0" indent="-285750">
              <a:buFont typeface="Arial"/>
              <a:buChar char="•"/>
            </a:pPr>
            <a:r>
              <a:rPr lang="en-GB" sz="1600" dirty="0"/>
              <a:t>A concrete national strategy for GPP, including specific measures for SFC, could be prepared, with specific targets for green achievements providing more precise directions and enable meaningful monitoring and follow-up.</a:t>
            </a:r>
            <a:endParaRPr lang="da-DK" sz="1600" dirty="0"/>
          </a:p>
          <a:p>
            <a:pPr marL="285750" lvl="0" indent="-285750">
              <a:buFont typeface="Arial"/>
              <a:buChar char="•"/>
            </a:pPr>
            <a:r>
              <a:rPr lang="en-GB" sz="1600" dirty="0"/>
              <a:t>As in Sweden it could be discussed to make the use of (green) SFCs mandatory for relevant organisations.</a:t>
            </a:r>
            <a:endParaRPr lang="da-DK" sz="1600" dirty="0"/>
          </a:p>
          <a:p>
            <a:pPr marL="285750" lvl="0" indent="-285750">
              <a:buFont typeface="Arial"/>
              <a:buChar char="•"/>
            </a:pPr>
            <a:r>
              <a:rPr lang="en-GB" sz="1600" dirty="0"/>
              <a:t>A unit for preparing SFCs should be established. </a:t>
            </a:r>
            <a:endParaRPr lang="da-DK" sz="1600" dirty="0"/>
          </a:p>
          <a:p>
            <a:pPr marL="285750" lvl="0" indent="-285750">
              <a:buFont typeface="Arial"/>
              <a:buChar char="•"/>
            </a:pPr>
            <a:r>
              <a:rPr lang="en-GB" sz="1600" dirty="0"/>
              <a:t>In order to increase the use of green SFCs it could be considered to establish a small unit / dedicate central level staff resources to support the (potential) users of SFCs. The study suggests that there is a lot of useful expertise present in organisations such as HINAS and </a:t>
            </a:r>
            <a:r>
              <a:rPr lang="en-GB" sz="1600" dirty="0" err="1"/>
              <a:t>Uninett</a:t>
            </a:r>
            <a:r>
              <a:rPr lang="en-GB" sz="1600" dirty="0"/>
              <a:t> that could be shared to a larger extent. </a:t>
            </a:r>
            <a:endParaRPr lang="da-DK" sz="1600" dirty="0"/>
          </a:p>
        </p:txBody>
      </p:sp>
      <p:pic>
        <p:nvPicPr>
          <p:cNvPr id="9218" name="Picture 2" descr="C:\Users\Bruger\Documents\Lasse\Fra t410s\NMR Greening SFC\N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8953" y="932899"/>
            <a:ext cx="1021770" cy="74062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99919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346" y="901153"/>
            <a:ext cx="7144095" cy="917341"/>
          </a:xfrm>
        </p:spPr>
        <p:txBody>
          <a:bodyPr>
            <a:normAutofit/>
          </a:bodyPr>
          <a:lstStyle/>
          <a:p>
            <a:pPr algn="l"/>
            <a:r>
              <a:rPr lang="en-US" sz="3200" b="1" dirty="0" smtClean="0">
                <a:solidFill>
                  <a:schemeClr val="tx2"/>
                </a:solidFill>
                <a:latin typeface="Klavika"/>
                <a:cs typeface="Klavika"/>
              </a:rPr>
              <a:t>AIM OF THE PROJECT:</a:t>
            </a:r>
            <a:endParaRPr lang="en-US" sz="3200" b="1" dirty="0">
              <a:solidFill>
                <a:schemeClr val="tx2"/>
              </a:solidFill>
              <a:latin typeface="Klavika"/>
              <a:cs typeface="Klavika"/>
            </a:endParaRPr>
          </a:p>
        </p:txBody>
      </p:sp>
      <p:sp>
        <p:nvSpPr>
          <p:cNvPr id="4" name="Title 1"/>
          <p:cNvSpPr txBox="1">
            <a:spLocks/>
          </p:cNvSpPr>
          <p:nvPr/>
        </p:nvSpPr>
        <p:spPr>
          <a:xfrm>
            <a:off x="558563" y="1959759"/>
            <a:ext cx="7842815" cy="3852137"/>
          </a:xfrm>
          <a:prstGeom prst="rect">
            <a:avLst/>
          </a:prstGeom>
        </p:spPr>
        <p:txBody>
          <a:bodyPr vert="horz" lIns="91440" tIns="45720" rIns="91440" bIns="45720" rtlCol="0" anchor="t">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457200" lvl="0" indent="-457200" algn="l">
              <a:buFont typeface="+mj-lt"/>
              <a:buAutoNum type="arabicPeriod"/>
            </a:pPr>
            <a:r>
              <a:rPr lang="en-GB" sz="2000" b="1" i="1" dirty="0" smtClean="0">
                <a:latin typeface="Klavika"/>
                <a:cs typeface="Klavika"/>
              </a:rPr>
              <a:t>Describe how GPP has been realized in the state framework contracts in the Nordic countries</a:t>
            </a:r>
          </a:p>
          <a:p>
            <a:pPr marL="457200" lvl="0" indent="-457200" algn="l">
              <a:buFont typeface="+mj-lt"/>
              <a:buAutoNum type="arabicPeriod"/>
            </a:pPr>
            <a:endParaRPr lang="en-GB" sz="2000" i="1" dirty="0" smtClean="0">
              <a:latin typeface="Klavika"/>
              <a:cs typeface="Klavika"/>
            </a:endParaRPr>
          </a:p>
          <a:p>
            <a:pPr marL="457200" lvl="0" indent="-457200" algn="l">
              <a:buFont typeface="+mj-lt"/>
              <a:buAutoNum type="arabicPeriod"/>
            </a:pPr>
            <a:r>
              <a:rPr lang="en-GB" sz="2000" b="1" i="1" dirty="0" smtClean="0">
                <a:latin typeface="Klavika"/>
                <a:cs typeface="Klavika"/>
              </a:rPr>
              <a:t>Draw a general model of efficient ways to realize more effective green state framework contracts – including ‘state of the art’ in the Nordic countries</a:t>
            </a:r>
          </a:p>
          <a:p>
            <a:pPr marL="457200" lvl="0" indent="-457200" algn="l">
              <a:buFont typeface="+mj-lt"/>
              <a:buAutoNum type="arabicPeriod"/>
            </a:pPr>
            <a:endParaRPr lang="en-GB" sz="2000" i="1" dirty="0" smtClean="0">
              <a:latin typeface="Klavika"/>
              <a:cs typeface="Klavika"/>
            </a:endParaRPr>
          </a:p>
          <a:p>
            <a:pPr marL="457200" lvl="0" indent="-457200" algn="l">
              <a:buFont typeface="+mj-lt"/>
              <a:buAutoNum type="arabicPeriod"/>
            </a:pPr>
            <a:r>
              <a:rPr lang="en-GB" sz="2000" b="1" i="1" dirty="0">
                <a:latin typeface="Klavika"/>
                <a:cs typeface="Klavika"/>
              </a:rPr>
              <a:t>P</a:t>
            </a:r>
            <a:r>
              <a:rPr lang="en-GB" sz="2000" b="1" i="1" dirty="0" smtClean="0">
                <a:latin typeface="Klavika"/>
                <a:cs typeface="Klavika"/>
              </a:rPr>
              <a:t>ropose country specific </a:t>
            </a:r>
            <a:r>
              <a:rPr lang="en-GB" sz="2000" b="1" i="1" dirty="0">
                <a:latin typeface="Klavika"/>
                <a:cs typeface="Klavika"/>
              </a:rPr>
              <a:t>ways to improve the </a:t>
            </a:r>
            <a:r>
              <a:rPr lang="en-GB" sz="2000" b="1" i="1" dirty="0" smtClean="0">
                <a:latin typeface="Klavika"/>
                <a:cs typeface="Klavika"/>
              </a:rPr>
              <a:t>situation at the national levels</a:t>
            </a:r>
          </a:p>
          <a:p>
            <a:pPr marL="457200" indent="-457200" algn="l">
              <a:buFont typeface="+mj-lt"/>
              <a:buAutoNum type="arabicPeriod"/>
            </a:pPr>
            <a:endParaRPr lang="en-GB" sz="2400" b="1" dirty="0" smtClean="0">
              <a:latin typeface="Klavika"/>
              <a:cs typeface="Klavika"/>
            </a:endParaRPr>
          </a:p>
        </p:txBody>
      </p:sp>
    </p:spTree>
    <p:extLst>
      <p:ext uri="{BB962C8B-B14F-4D97-AF65-F5344CB8AC3E}">
        <p14:creationId xmlns:p14="http://schemas.microsoft.com/office/powerpoint/2010/main" val="154730657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1104899" y="929323"/>
            <a:ext cx="7842815" cy="690562"/>
          </a:xfrm>
        </p:spPr>
        <p:txBody>
          <a:bodyPr>
            <a:noAutofit/>
          </a:bodyPr>
          <a:lstStyle/>
          <a:p>
            <a:pPr algn="l"/>
            <a:r>
              <a:rPr lang="en-US" sz="3200" b="1" dirty="0" smtClean="0">
                <a:solidFill>
                  <a:schemeClr val="tx2"/>
                </a:solidFill>
                <a:latin typeface="Klavika"/>
                <a:cs typeface="Klavika"/>
              </a:rPr>
              <a:t>Recommendations - Norway</a:t>
            </a:r>
            <a:endParaRPr lang="en-US" sz="3200" b="1" dirty="0">
              <a:solidFill>
                <a:schemeClr val="tx2"/>
              </a:solidFill>
              <a:latin typeface="Klavika"/>
              <a:cs typeface="Klavika"/>
            </a:endParaRPr>
          </a:p>
        </p:txBody>
      </p:sp>
      <p:sp>
        <p:nvSpPr>
          <p:cNvPr id="3" name="Rektangel 2"/>
          <p:cNvSpPr/>
          <p:nvPr/>
        </p:nvSpPr>
        <p:spPr>
          <a:xfrm>
            <a:off x="1096963" y="2223135"/>
            <a:ext cx="7370762" cy="2893100"/>
          </a:xfrm>
          <a:prstGeom prst="rect">
            <a:avLst/>
          </a:prstGeom>
        </p:spPr>
        <p:txBody>
          <a:bodyPr wrap="square">
            <a:spAutoFit/>
          </a:bodyPr>
          <a:lstStyle/>
          <a:p>
            <a:pPr marL="285750" lvl="0" indent="-285750">
              <a:buFont typeface="Arial"/>
              <a:buChar char="•"/>
            </a:pPr>
            <a:r>
              <a:rPr lang="en-GB" sz="1600" dirty="0"/>
              <a:t>A monitoring system for both SFCs and GPP should be prepared. Monitoring should provide information for strategic assessments of organisational efforts and on specific SFCs. </a:t>
            </a:r>
            <a:endParaRPr lang="da-DK" sz="1600" dirty="0"/>
          </a:p>
          <a:p>
            <a:pPr marL="285750" lvl="0" indent="-285750">
              <a:buFont typeface="Arial"/>
              <a:buChar char="•"/>
            </a:pPr>
            <a:r>
              <a:rPr lang="en-GB" sz="1600" dirty="0"/>
              <a:t>Application of the TCO-approach in SFCs (as in GPP in general) should be pursued. </a:t>
            </a:r>
            <a:endParaRPr lang="da-DK" sz="1600" dirty="0"/>
          </a:p>
          <a:p>
            <a:pPr marL="285750" lvl="0" indent="-285750">
              <a:buFont typeface="Arial"/>
              <a:buChar char="•"/>
            </a:pPr>
            <a:r>
              <a:rPr lang="en-GB" sz="1600" dirty="0"/>
              <a:t>A system for compliance control of green suppliers would benefit trust in the SFC model.</a:t>
            </a:r>
            <a:endParaRPr lang="da-DK" sz="1600" dirty="0"/>
          </a:p>
          <a:p>
            <a:pPr marL="285750" lvl="0" indent="-285750">
              <a:buFont typeface="Arial"/>
              <a:buChar char="•"/>
            </a:pPr>
            <a:r>
              <a:rPr lang="en-GB" sz="1600" dirty="0"/>
              <a:t>SFC should be </a:t>
            </a:r>
            <a:r>
              <a:rPr lang="en-GB" sz="1600" dirty="0" err="1"/>
              <a:t>operanationalized</a:t>
            </a:r>
            <a:r>
              <a:rPr lang="en-GB" sz="1600" dirty="0"/>
              <a:t> through electronic catalogues and supported by systems for electronic procurement</a:t>
            </a:r>
            <a:endParaRPr lang="da-DK" sz="1600" dirty="0"/>
          </a:p>
          <a:p>
            <a:pPr marL="285750" lvl="0" indent="-285750">
              <a:buFont typeface="Arial"/>
              <a:buChar char="•"/>
            </a:pPr>
            <a:r>
              <a:rPr lang="en-GB" sz="1600" dirty="0"/>
              <a:t>An institutional green capacity needs assessment covering the complete procurement process should be carried out and capacity building supported, not least targeting procurement staff.</a:t>
            </a:r>
            <a:endParaRPr lang="da-DK" sz="1600" dirty="0"/>
          </a:p>
        </p:txBody>
      </p:sp>
      <p:pic>
        <p:nvPicPr>
          <p:cNvPr id="9218" name="Picture 2" descr="C:\Users\Bruger\Documents\Lasse\Fra t410s\NMR Greening SFC\N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8953" y="932899"/>
            <a:ext cx="1021770" cy="74062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562864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1104899" y="929323"/>
            <a:ext cx="7842815" cy="690562"/>
          </a:xfrm>
        </p:spPr>
        <p:txBody>
          <a:bodyPr>
            <a:noAutofit/>
          </a:bodyPr>
          <a:lstStyle/>
          <a:p>
            <a:pPr algn="l"/>
            <a:r>
              <a:rPr lang="en-US" sz="3200" b="1" dirty="0" smtClean="0">
                <a:solidFill>
                  <a:schemeClr val="tx2"/>
                </a:solidFill>
                <a:latin typeface="Klavika"/>
                <a:cs typeface="Klavika"/>
              </a:rPr>
              <a:t>Recommendations - Sweden</a:t>
            </a:r>
            <a:endParaRPr lang="en-US" sz="3200" b="1" dirty="0">
              <a:solidFill>
                <a:schemeClr val="tx2"/>
              </a:solidFill>
              <a:latin typeface="Klavika"/>
              <a:cs typeface="Klavika"/>
            </a:endParaRPr>
          </a:p>
        </p:txBody>
      </p:sp>
      <p:sp>
        <p:nvSpPr>
          <p:cNvPr id="3" name="Rektangel 2"/>
          <p:cNvSpPr/>
          <p:nvPr/>
        </p:nvSpPr>
        <p:spPr>
          <a:xfrm>
            <a:off x="1096963" y="2475490"/>
            <a:ext cx="7370762" cy="2554545"/>
          </a:xfrm>
          <a:prstGeom prst="rect">
            <a:avLst/>
          </a:prstGeom>
        </p:spPr>
        <p:txBody>
          <a:bodyPr wrap="square">
            <a:spAutoFit/>
          </a:bodyPr>
          <a:lstStyle/>
          <a:p>
            <a:pPr marL="285750" lvl="0" indent="-285750">
              <a:buFont typeface="Arial"/>
              <a:buChar char="•"/>
            </a:pPr>
            <a:r>
              <a:rPr lang="en-GB" sz="1600" dirty="0"/>
              <a:t>The vision could entail more precise green targets and more ambitiously prioritise green criteria as a key buying point</a:t>
            </a:r>
            <a:endParaRPr lang="da-DK" sz="1600" dirty="0"/>
          </a:p>
          <a:p>
            <a:pPr marL="285750" lvl="0" indent="-285750">
              <a:buFont typeface="Arial"/>
              <a:buChar char="•"/>
            </a:pPr>
            <a:r>
              <a:rPr lang="en-GB" sz="1600" dirty="0"/>
              <a:t>To get the most out of public spending it should be discussed whether SFC could be used more strategically to support green and innovative development of the national business sector.  </a:t>
            </a:r>
            <a:endParaRPr lang="da-DK" sz="1600" dirty="0"/>
          </a:p>
          <a:p>
            <a:pPr marL="285750" lvl="0" indent="-285750">
              <a:buFont typeface="Arial"/>
              <a:buChar char="•"/>
            </a:pPr>
            <a:r>
              <a:rPr lang="en-GB" sz="1600" dirty="0"/>
              <a:t>In order to increase the use of green SFCs it could be considered to establish a small unit (or dedicated central level staff resources) to support the (potential) users of SFCs</a:t>
            </a:r>
            <a:r>
              <a:rPr lang="en-GB" sz="1600" i="1" dirty="0"/>
              <a:t>.</a:t>
            </a:r>
            <a:endParaRPr lang="da-DK" sz="1600" dirty="0"/>
          </a:p>
          <a:p>
            <a:pPr marL="285750" lvl="0" indent="-285750">
              <a:buFont typeface="Arial"/>
              <a:buChar char="•"/>
            </a:pPr>
            <a:r>
              <a:rPr lang="en-GB" sz="1600" dirty="0"/>
              <a:t>The improved options for green procurement under the </a:t>
            </a:r>
            <a:r>
              <a:rPr lang="en-GB" sz="1600" dirty="0" err="1"/>
              <a:t>recasted</a:t>
            </a:r>
            <a:r>
              <a:rPr lang="en-GB" sz="1600" dirty="0"/>
              <a:t> EU procurement directive should be scrutinised and the use of green criteria strengthened</a:t>
            </a:r>
            <a:r>
              <a:rPr lang="en-GB" sz="1600" dirty="0" smtClean="0"/>
              <a:t>. </a:t>
            </a:r>
            <a:endParaRPr lang="en-GB" sz="1600" dirty="0"/>
          </a:p>
        </p:txBody>
      </p:sp>
      <p:pic>
        <p:nvPicPr>
          <p:cNvPr id="10242" name="Picture 2" descr="C:\Users\Bruger\Documents\Lasse\Fra t410s\NMR Greening SFC\S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7615" y="929323"/>
            <a:ext cx="1399693" cy="87941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99919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1104899" y="929323"/>
            <a:ext cx="7842815" cy="690562"/>
          </a:xfrm>
        </p:spPr>
        <p:txBody>
          <a:bodyPr>
            <a:noAutofit/>
          </a:bodyPr>
          <a:lstStyle/>
          <a:p>
            <a:pPr algn="l"/>
            <a:r>
              <a:rPr lang="en-US" sz="3200" b="1" dirty="0" smtClean="0">
                <a:solidFill>
                  <a:schemeClr val="tx2"/>
                </a:solidFill>
                <a:latin typeface="Klavika"/>
                <a:cs typeface="Klavika"/>
              </a:rPr>
              <a:t>Recommendations - Sweden</a:t>
            </a:r>
            <a:endParaRPr lang="en-US" sz="3200" b="1" dirty="0">
              <a:solidFill>
                <a:schemeClr val="tx2"/>
              </a:solidFill>
              <a:latin typeface="Klavika"/>
              <a:cs typeface="Klavika"/>
            </a:endParaRPr>
          </a:p>
        </p:txBody>
      </p:sp>
      <p:sp>
        <p:nvSpPr>
          <p:cNvPr id="3" name="Rektangel 2"/>
          <p:cNvSpPr/>
          <p:nvPr/>
        </p:nvSpPr>
        <p:spPr>
          <a:xfrm>
            <a:off x="1096963" y="2454323"/>
            <a:ext cx="7370762" cy="2800766"/>
          </a:xfrm>
          <a:prstGeom prst="rect">
            <a:avLst/>
          </a:prstGeom>
        </p:spPr>
        <p:txBody>
          <a:bodyPr wrap="square">
            <a:spAutoFit/>
          </a:bodyPr>
          <a:lstStyle/>
          <a:p>
            <a:pPr marL="285750" lvl="0" indent="-285750">
              <a:buFont typeface="Arial"/>
              <a:buChar char="•"/>
            </a:pPr>
            <a:r>
              <a:rPr lang="en-GB" sz="1600" dirty="0"/>
              <a:t>A monitoring system for both SFCs and GPP should be prepared. Monitoring should provide information for strategic assessments of organisational efforts and on specific SFCs. </a:t>
            </a:r>
            <a:endParaRPr lang="da-DK" sz="1600" dirty="0"/>
          </a:p>
          <a:p>
            <a:pPr marL="285750" lvl="0" indent="-285750">
              <a:buFont typeface="Arial"/>
              <a:buChar char="•"/>
            </a:pPr>
            <a:r>
              <a:rPr lang="en-GB" sz="1600" dirty="0"/>
              <a:t>A system for compliance control of green suppliers would increase trust in the SFC model.</a:t>
            </a:r>
            <a:endParaRPr lang="da-DK" sz="1600" dirty="0"/>
          </a:p>
          <a:p>
            <a:pPr marL="285750" lvl="0" indent="-285750">
              <a:buFont typeface="Arial"/>
              <a:buChar char="•"/>
            </a:pPr>
            <a:r>
              <a:rPr lang="en-GB" sz="1600" dirty="0"/>
              <a:t>The NPS has considered application of the TCO-approach, but the method was found difficult to use in the procurement situation. New tools and knowledge may have opened up for renewed TCO considerations. </a:t>
            </a:r>
            <a:endParaRPr lang="da-DK" sz="1600" dirty="0"/>
          </a:p>
          <a:p>
            <a:pPr marL="285750" lvl="0" indent="-285750">
              <a:buFont typeface="Arial"/>
              <a:buChar char="•"/>
            </a:pPr>
            <a:r>
              <a:rPr lang="en-GB" sz="1600" dirty="0"/>
              <a:t>An institutional green capacity needs assessment covering the complete procurement process should be carried out and capacity building supported, not least targeting procurement staff.</a:t>
            </a:r>
            <a:endParaRPr lang="da-DK" sz="1600" dirty="0"/>
          </a:p>
        </p:txBody>
      </p:sp>
      <p:pic>
        <p:nvPicPr>
          <p:cNvPr id="10242" name="Picture 2" descr="C:\Users\Bruger\Documents\Lasse\Fra t410s\NMR Greening SFC\S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7615" y="929323"/>
            <a:ext cx="1399693" cy="87941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14371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7390" y="914401"/>
            <a:ext cx="8936610" cy="4920792"/>
          </a:xfrm>
        </p:spPr>
        <p:txBody>
          <a:bodyPr>
            <a:normAutofit fontScale="92500" lnSpcReduction="20000"/>
          </a:bodyPr>
          <a:lstStyle/>
          <a:p>
            <a:pPr marL="0" indent="0">
              <a:buNone/>
            </a:pPr>
            <a:r>
              <a:rPr lang="da-DK" sz="4800" b="1" dirty="0" smtClean="0"/>
              <a:t>                  Thank you</a:t>
            </a:r>
            <a:r>
              <a:rPr lang="da-DK" sz="4800" b="1" dirty="0" smtClean="0"/>
              <a:t>!</a:t>
            </a:r>
          </a:p>
          <a:p>
            <a:pPr marL="0" indent="0">
              <a:buNone/>
            </a:pPr>
            <a:endParaRPr lang="da-DK" b="1" dirty="0" smtClean="0"/>
          </a:p>
          <a:p>
            <a:pPr marL="0" indent="0">
              <a:buNone/>
            </a:pPr>
            <a:r>
              <a:rPr lang="da-DK" sz="2600" dirty="0" smtClean="0"/>
              <a:t>You can find the full report and the summary report at:</a:t>
            </a:r>
            <a:endParaRPr lang="da-DK" sz="2600" dirty="0" smtClean="0"/>
          </a:p>
          <a:p>
            <a:pPr marL="0" indent="0">
              <a:buNone/>
            </a:pPr>
            <a:r>
              <a:rPr lang="da-DK" sz="2600" dirty="0">
                <a:hlinkClick r:id="rId2"/>
              </a:rPr>
              <a:t>http://</a:t>
            </a:r>
            <a:r>
              <a:rPr lang="da-DK" sz="2600" dirty="0" smtClean="0">
                <a:hlinkClick r:id="rId2"/>
              </a:rPr>
              <a:t>www.norden.org/en/nordic-council-of-ministers/council-of-ministers/the-nordic-council-of-ministers-for-the-environment-mr-m/institutes-co-operative-bodies-and-working-groups/working-groups/working-group-for-sustainable-consumption-and-production-hkp/publications-and-reports  </a:t>
            </a:r>
            <a:endParaRPr lang="da-DK" sz="2600" dirty="0" smtClean="0"/>
          </a:p>
          <a:p>
            <a:pPr marL="0" indent="0">
              <a:buNone/>
            </a:pPr>
            <a:endParaRPr lang="da-DK" sz="2600" u="sng" dirty="0" smtClean="0"/>
          </a:p>
          <a:p>
            <a:pPr marL="0" indent="0">
              <a:buNone/>
            </a:pPr>
            <a:r>
              <a:rPr lang="da-DK" sz="2600" u="sng" dirty="0" smtClean="0"/>
              <a:t>Contacts:</a:t>
            </a:r>
            <a:endParaRPr lang="da-DK" sz="2600" u="sng" dirty="0" smtClean="0"/>
          </a:p>
          <a:p>
            <a:pPr marL="0" indent="0">
              <a:buNone/>
            </a:pPr>
            <a:r>
              <a:rPr lang="da-DK" sz="2600" dirty="0" smtClean="0"/>
              <a:t>Consultants</a:t>
            </a:r>
            <a:r>
              <a:rPr lang="da-DK" sz="2600" dirty="0" smtClean="0"/>
              <a:t>: Bjørn Bauer, </a:t>
            </a:r>
            <a:r>
              <a:rPr lang="da-DK" sz="2600" dirty="0" smtClean="0">
                <a:hlinkClick r:id="rId3"/>
              </a:rPr>
              <a:t>bb@planmiljoe.dk</a:t>
            </a:r>
            <a:endParaRPr lang="da-DK" sz="2600" dirty="0" smtClean="0"/>
          </a:p>
          <a:p>
            <a:pPr marL="0" indent="0">
              <a:buNone/>
            </a:pPr>
            <a:r>
              <a:rPr lang="da-DK" sz="2600" dirty="0" smtClean="0"/>
              <a:t>SCP/HKP group: Ari Nissinen, </a:t>
            </a:r>
            <a:r>
              <a:rPr lang="da-DK" sz="2600" dirty="0" smtClean="0">
                <a:hlinkClick r:id="rId4"/>
              </a:rPr>
              <a:t>ari.nissinen@ymparisto.fi</a:t>
            </a:r>
            <a:r>
              <a:rPr lang="da-DK" sz="2600" dirty="0" smtClean="0"/>
              <a:t> </a:t>
            </a:r>
            <a:endParaRPr lang="da-DK" sz="2600" dirty="0"/>
          </a:p>
        </p:txBody>
      </p:sp>
    </p:spTree>
    <p:extLst>
      <p:ext uri="{BB962C8B-B14F-4D97-AF65-F5344CB8AC3E}">
        <p14:creationId xmlns:p14="http://schemas.microsoft.com/office/powerpoint/2010/main" val="309983598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6583" y="718312"/>
            <a:ext cx="7144095" cy="917341"/>
          </a:xfrm>
        </p:spPr>
        <p:txBody>
          <a:bodyPr>
            <a:normAutofit/>
          </a:bodyPr>
          <a:lstStyle/>
          <a:p>
            <a:pPr algn="l"/>
            <a:r>
              <a:rPr lang="en-US" sz="3200" b="1" dirty="0" smtClean="0">
                <a:solidFill>
                  <a:schemeClr val="tx2"/>
                </a:solidFill>
                <a:latin typeface="Klavika"/>
                <a:cs typeface="Klavika"/>
              </a:rPr>
              <a:t>Main findings</a:t>
            </a:r>
            <a:endParaRPr lang="en-US" sz="3200" b="1" dirty="0">
              <a:solidFill>
                <a:schemeClr val="tx2"/>
              </a:solidFill>
              <a:latin typeface="Klavika"/>
              <a:cs typeface="Klavika"/>
            </a:endParaRPr>
          </a:p>
        </p:txBody>
      </p:sp>
      <p:sp>
        <p:nvSpPr>
          <p:cNvPr id="4" name="Title 1"/>
          <p:cNvSpPr txBox="1">
            <a:spLocks/>
          </p:cNvSpPr>
          <p:nvPr/>
        </p:nvSpPr>
        <p:spPr>
          <a:xfrm>
            <a:off x="1114521" y="1635653"/>
            <a:ext cx="7317276" cy="4367214"/>
          </a:xfrm>
          <a:prstGeom prst="rect">
            <a:avLst/>
          </a:prstGeom>
        </p:spPr>
        <p:txBody>
          <a:bodyPr vert="horz" lIns="91440" tIns="45720" rIns="91440" bIns="45720" rtlCol="0" anchor="t">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342900" lvl="0" indent="-342900" algn="l">
              <a:buFont typeface="Arial"/>
              <a:buChar char="•"/>
            </a:pPr>
            <a:r>
              <a:rPr lang="en-GB" sz="1800" dirty="0" smtClean="0">
                <a:latin typeface="+mn-lt"/>
                <a:cs typeface="Klavika"/>
              </a:rPr>
              <a:t>The </a:t>
            </a:r>
            <a:r>
              <a:rPr lang="en-GB" sz="1800" b="1" dirty="0">
                <a:latin typeface="+mn-lt"/>
                <a:cs typeface="Klavika"/>
              </a:rPr>
              <a:t>N</a:t>
            </a:r>
            <a:r>
              <a:rPr lang="en-GB" sz="1800" b="1" dirty="0" smtClean="0">
                <a:latin typeface="+mn-lt"/>
                <a:cs typeface="Klavika"/>
              </a:rPr>
              <a:t>ordic countries are far </a:t>
            </a:r>
            <a:r>
              <a:rPr lang="en-GB" sz="1800" dirty="0" smtClean="0">
                <a:latin typeface="+mn-lt"/>
                <a:cs typeface="Klavika"/>
              </a:rPr>
              <a:t>in their efforts to “green” state framework contracts - but more can still be done</a:t>
            </a:r>
          </a:p>
          <a:p>
            <a:pPr marL="342900" lvl="0" indent="-342900" algn="l">
              <a:buFont typeface="Arial"/>
              <a:buChar char="•"/>
            </a:pPr>
            <a:endParaRPr lang="en-GB" sz="1800" dirty="0" smtClean="0">
              <a:latin typeface="+mn-lt"/>
              <a:cs typeface="Klavika"/>
            </a:endParaRPr>
          </a:p>
          <a:p>
            <a:pPr marL="342900" lvl="0" indent="-342900" algn="l">
              <a:buFont typeface="Arial"/>
              <a:buChar char="•"/>
            </a:pPr>
            <a:r>
              <a:rPr lang="en-GB" sz="1800" dirty="0" smtClean="0">
                <a:latin typeface="+mn-lt"/>
                <a:cs typeface="Klavika"/>
              </a:rPr>
              <a:t>A </a:t>
            </a:r>
            <a:r>
              <a:rPr lang="en-GB" sz="1800" b="1" dirty="0">
                <a:latin typeface="+mn-lt"/>
                <a:cs typeface="Klavika"/>
              </a:rPr>
              <a:t>strategic GSFC model requires efforts </a:t>
            </a:r>
            <a:r>
              <a:rPr lang="en-GB" sz="1800" dirty="0">
                <a:latin typeface="+mn-lt"/>
                <a:cs typeface="Klavika"/>
              </a:rPr>
              <a:t>directed at seven organisational elements </a:t>
            </a:r>
            <a:endParaRPr lang="en-GB" sz="1800" dirty="0" smtClean="0">
              <a:latin typeface="+mn-lt"/>
              <a:cs typeface="Klavika"/>
            </a:endParaRPr>
          </a:p>
          <a:p>
            <a:pPr marL="342900" lvl="0" indent="-342900" algn="l">
              <a:buFont typeface="Arial"/>
              <a:buChar char="•"/>
            </a:pPr>
            <a:endParaRPr lang="en-GB" sz="1800" dirty="0">
              <a:latin typeface="+mn-lt"/>
              <a:cs typeface="Klavika"/>
            </a:endParaRPr>
          </a:p>
          <a:p>
            <a:pPr marL="342900" lvl="0" indent="-342900" algn="l">
              <a:buFont typeface="Arial"/>
              <a:buChar char="•"/>
            </a:pPr>
            <a:r>
              <a:rPr lang="en-GB" sz="1800" dirty="0">
                <a:latin typeface="+mn-lt"/>
                <a:cs typeface="Klavika"/>
              </a:rPr>
              <a:t>A country with a </a:t>
            </a:r>
            <a:r>
              <a:rPr lang="en-GB" sz="1800" b="1" dirty="0">
                <a:latin typeface="+mn-lt"/>
                <a:cs typeface="Klavika"/>
              </a:rPr>
              <a:t>strategic GSFC model </a:t>
            </a:r>
            <a:r>
              <a:rPr lang="en-GB" sz="1800" dirty="0">
                <a:latin typeface="+mn-lt"/>
                <a:cs typeface="Klavika"/>
              </a:rPr>
              <a:t>can harvest </a:t>
            </a:r>
            <a:r>
              <a:rPr lang="en-GB" sz="1800" b="1" dirty="0">
                <a:latin typeface="+mn-lt"/>
                <a:cs typeface="Klavika"/>
              </a:rPr>
              <a:t>environmental, economic and societal benefits</a:t>
            </a:r>
            <a:r>
              <a:rPr lang="en-GB" sz="1800" dirty="0">
                <a:latin typeface="+mn-lt"/>
                <a:cs typeface="Klavika"/>
              </a:rPr>
              <a:t> from an active and future oriented green procurement </a:t>
            </a:r>
            <a:r>
              <a:rPr lang="en-GB" sz="1800" dirty="0" smtClean="0">
                <a:latin typeface="+mn-lt"/>
                <a:cs typeface="Klavika"/>
              </a:rPr>
              <a:t>practice </a:t>
            </a:r>
          </a:p>
          <a:p>
            <a:pPr marL="342900" lvl="0" indent="-342900" algn="l">
              <a:buFont typeface="Arial"/>
              <a:buChar char="•"/>
            </a:pPr>
            <a:endParaRPr lang="en-GB" sz="1800" dirty="0">
              <a:latin typeface="+mn-lt"/>
              <a:cs typeface="Klavika"/>
            </a:endParaRPr>
          </a:p>
          <a:p>
            <a:pPr marL="342900" indent="-342900" algn="l">
              <a:buFont typeface="Arial"/>
              <a:buChar char="•"/>
            </a:pPr>
            <a:r>
              <a:rPr lang="en-GB" sz="1800" b="1" dirty="0">
                <a:latin typeface="+mn-lt"/>
                <a:cs typeface="Klavika"/>
              </a:rPr>
              <a:t>Various efforts </a:t>
            </a:r>
            <a:r>
              <a:rPr lang="en-GB" sz="1800" dirty="0">
                <a:latin typeface="+mn-lt"/>
                <a:cs typeface="Klavika"/>
              </a:rPr>
              <a:t>within each of the organisational elements </a:t>
            </a:r>
            <a:r>
              <a:rPr lang="en-GB" sz="1800" b="1" dirty="0">
                <a:latin typeface="+mn-lt"/>
                <a:cs typeface="Klavika"/>
              </a:rPr>
              <a:t>support the gradual development</a:t>
            </a:r>
            <a:r>
              <a:rPr lang="en-GB" sz="1800" dirty="0">
                <a:latin typeface="+mn-lt"/>
                <a:cs typeface="Klavika"/>
              </a:rPr>
              <a:t> of an effective model for Green SFCs in the Nordic countries, and the </a:t>
            </a:r>
            <a:r>
              <a:rPr lang="en-GB" sz="1800" b="1" dirty="0">
                <a:latin typeface="+mn-lt"/>
                <a:cs typeface="Klavika"/>
              </a:rPr>
              <a:t>countries use different ways </a:t>
            </a:r>
            <a:r>
              <a:rPr lang="en-GB" sz="1800" dirty="0">
                <a:latin typeface="+mn-lt"/>
                <a:cs typeface="Klavika"/>
              </a:rPr>
              <a:t>of achieving environmental benefits through Green SFCs. </a:t>
            </a:r>
          </a:p>
          <a:p>
            <a:pPr marL="342900" lvl="0" indent="-342900" algn="l">
              <a:buFont typeface="Arial"/>
              <a:buChar char="•"/>
            </a:pPr>
            <a:endParaRPr lang="en-US" sz="2100" b="1" dirty="0" smtClean="0">
              <a:latin typeface="Klavika"/>
              <a:cs typeface="Klavika"/>
            </a:endParaRPr>
          </a:p>
        </p:txBody>
      </p:sp>
    </p:spTree>
    <p:extLst>
      <p:ext uri="{BB962C8B-B14F-4D97-AF65-F5344CB8AC3E}">
        <p14:creationId xmlns:p14="http://schemas.microsoft.com/office/powerpoint/2010/main" val="37179853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6583" y="864416"/>
            <a:ext cx="7144095" cy="917341"/>
          </a:xfrm>
        </p:spPr>
        <p:txBody>
          <a:bodyPr>
            <a:normAutofit fontScale="90000"/>
          </a:bodyPr>
          <a:lstStyle/>
          <a:p>
            <a:pPr lvl="0" algn="l"/>
            <a:r>
              <a:rPr lang="en-US" sz="3200" b="1" dirty="0"/>
              <a:t>PART </a:t>
            </a:r>
            <a:r>
              <a:rPr lang="en-US" sz="3200" b="1" dirty="0" smtClean="0"/>
              <a:t>1: </a:t>
            </a:r>
            <a:r>
              <a:rPr lang="en-US" sz="3200" b="1" dirty="0"/>
              <a:t/>
            </a:r>
            <a:br>
              <a:rPr lang="en-US" sz="3200" b="1" dirty="0"/>
            </a:br>
            <a:r>
              <a:rPr lang="en-US" sz="3200" b="1" dirty="0" smtClean="0">
                <a:solidFill>
                  <a:schemeClr val="tx2"/>
                </a:solidFill>
                <a:latin typeface="Klavika"/>
                <a:cs typeface="Klavika"/>
              </a:rPr>
              <a:t>State Framework Contract (SFC)</a:t>
            </a:r>
            <a:endParaRPr lang="en-US" sz="3200" b="1" dirty="0">
              <a:solidFill>
                <a:schemeClr val="tx2"/>
              </a:solidFill>
              <a:latin typeface="Klavika"/>
              <a:cs typeface="Klavika"/>
            </a:endParaRPr>
          </a:p>
        </p:txBody>
      </p:sp>
      <p:sp>
        <p:nvSpPr>
          <p:cNvPr id="4" name="Title 1"/>
          <p:cNvSpPr txBox="1">
            <a:spLocks/>
          </p:cNvSpPr>
          <p:nvPr/>
        </p:nvSpPr>
        <p:spPr>
          <a:xfrm>
            <a:off x="1114520" y="1812063"/>
            <a:ext cx="7842815" cy="4917921"/>
          </a:xfrm>
          <a:prstGeom prst="rect">
            <a:avLst/>
          </a:prstGeom>
        </p:spPr>
        <p:txBody>
          <a:bodyPr vert="horz" lIns="91440" tIns="45720" rIns="91440" bIns="45720" rtlCol="0" anchor="t">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342900" lvl="0" indent="-342900" algn="l">
              <a:buFont typeface="Arial"/>
              <a:buChar char="•"/>
            </a:pPr>
            <a:endParaRPr lang="en-GB" sz="2000" dirty="0" smtClean="0">
              <a:latin typeface="Klavika"/>
              <a:cs typeface="Klavika"/>
            </a:endParaRPr>
          </a:p>
          <a:p>
            <a:pPr marL="342900" lvl="0" indent="-342900" algn="l">
              <a:buFont typeface="Arial"/>
              <a:buChar char="•"/>
            </a:pPr>
            <a:r>
              <a:rPr lang="en-GB" sz="2000" dirty="0" smtClean="0">
                <a:latin typeface="Klavika"/>
                <a:cs typeface="Klavika"/>
              </a:rPr>
              <a:t>Arrangement on state level</a:t>
            </a:r>
          </a:p>
          <a:p>
            <a:pPr marL="342900" lvl="0" indent="-342900" algn="l">
              <a:buFont typeface="Arial"/>
              <a:buChar char="•"/>
            </a:pPr>
            <a:endParaRPr lang="en-GB" sz="2000" dirty="0" smtClean="0">
              <a:latin typeface="Klavika"/>
              <a:cs typeface="Klavika"/>
            </a:endParaRPr>
          </a:p>
          <a:p>
            <a:pPr marL="342900" lvl="0" indent="-342900" algn="l">
              <a:buFont typeface="Arial"/>
              <a:buChar char="•"/>
            </a:pPr>
            <a:r>
              <a:rPr lang="en-GB" sz="2000" dirty="0" smtClean="0">
                <a:latin typeface="Klavika"/>
                <a:cs typeface="Klavika"/>
              </a:rPr>
              <a:t>Establishment of contractual terms for subsequent orders for a given time period</a:t>
            </a:r>
          </a:p>
          <a:p>
            <a:pPr marL="342900" lvl="0" indent="-342900" algn="l">
              <a:buFont typeface="Arial"/>
              <a:buChar char="•"/>
            </a:pPr>
            <a:endParaRPr lang="en-GB" sz="2000" dirty="0" smtClean="0">
              <a:latin typeface="Klavika"/>
              <a:cs typeface="Klavika"/>
            </a:endParaRPr>
          </a:p>
          <a:p>
            <a:pPr marL="342900" lvl="0" indent="-342900" algn="l">
              <a:buFont typeface="Arial"/>
              <a:buChar char="•"/>
            </a:pPr>
            <a:r>
              <a:rPr lang="en-GB" sz="2000" dirty="0" smtClean="0">
                <a:latin typeface="Klavika"/>
                <a:cs typeface="Klavika"/>
              </a:rPr>
              <a:t>Establishment of framework through an initial call for tenders against set terms and conditions</a:t>
            </a:r>
          </a:p>
          <a:p>
            <a:pPr marL="342900" lvl="0" indent="-342900" algn="l">
              <a:buFont typeface="Arial"/>
              <a:buChar char="•"/>
            </a:pPr>
            <a:endParaRPr lang="en-GB" sz="2000" dirty="0" smtClean="0">
              <a:latin typeface="Klavika"/>
              <a:cs typeface="Klavika"/>
            </a:endParaRPr>
          </a:p>
          <a:p>
            <a:pPr marL="342900" lvl="0" indent="-342900" algn="l">
              <a:buFont typeface="Arial"/>
              <a:buChar char="•"/>
            </a:pPr>
            <a:r>
              <a:rPr lang="en-GB" sz="2000" dirty="0" smtClean="0">
                <a:latin typeface="Klavika"/>
                <a:cs typeface="Klavika"/>
              </a:rPr>
              <a:t>Appointment of one or more suppliers on the basis of tenders</a:t>
            </a:r>
          </a:p>
          <a:p>
            <a:pPr marL="342900" lvl="0" indent="-342900" algn="l">
              <a:buFont typeface="Arial"/>
              <a:buChar char="•"/>
            </a:pPr>
            <a:endParaRPr lang="en-GB" sz="2000" dirty="0" smtClean="0">
              <a:latin typeface="Klavika"/>
              <a:cs typeface="Klavika"/>
            </a:endParaRPr>
          </a:p>
          <a:p>
            <a:pPr marL="342900" lvl="0" indent="-342900" algn="l">
              <a:buFont typeface="Arial"/>
              <a:buChar char="•"/>
            </a:pPr>
            <a:r>
              <a:rPr lang="en-GB" sz="2000" dirty="0" smtClean="0">
                <a:latin typeface="Klavika"/>
                <a:cs typeface="Klavika"/>
              </a:rPr>
              <a:t>Placing of periodic orders</a:t>
            </a:r>
          </a:p>
          <a:p>
            <a:pPr marL="342900" lvl="0" indent="-342900" algn="l">
              <a:buFont typeface="Arial"/>
              <a:buChar char="•"/>
            </a:pPr>
            <a:endParaRPr lang="en-GB" sz="2400" dirty="0">
              <a:latin typeface="Klavika"/>
              <a:cs typeface="Klavika"/>
            </a:endParaRPr>
          </a:p>
          <a:p>
            <a:pPr marL="342900" lvl="0" indent="-342900" algn="l">
              <a:buFont typeface="Arial"/>
              <a:buChar char="•"/>
            </a:pPr>
            <a:endParaRPr lang="en-GB" sz="2400" dirty="0" smtClean="0">
              <a:latin typeface="Klavika"/>
              <a:cs typeface="Klavika"/>
            </a:endParaRPr>
          </a:p>
          <a:p>
            <a:pPr algn="l"/>
            <a:r>
              <a:rPr lang="en-GB" sz="1100" i="1" dirty="0" smtClean="0">
                <a:latin typeface="Klavika"/>
                <a:cs typeface="Klavika"/>
              </a:rPr>
              <a:t>(</a:t>
            </a:r>
            <a:r>
              <a:rPr lang="en-GB" sz="1100" i="1" dirty="0">
                <a:latin typeface="Klavika"/>
                <a:cs typeface="Klavika"/>
              </a:rPr>
              <a:t>Procurement Lawyers Association, 2012)</a:t>
            </a:r>
          </a:p>
          <a:p>
            <a:pPr marL="342900" lvl="0" indent="-342900" algn="l">
              <a:buFont typeface="Arial"/>
              <a:buChar char="•"/>
            </a:pPr>
            <a:endParaRPr lang="en-GB" sz="2400" dirty="0" smtClean="0">
              <a:latin typeface="Klavika"/>
              <a:cs typeface="Klavika"/>
            </a:endParaRPr>
          </a:p>
          <a:p>
            <a:pPr marL="342900" lvl="0" indent="-342900" algn="l">
              <a:buFont typeface="Arial"/>
              <a:buChar char="•"/>
            </a:pPr>
            <a:endParaRPr lang="en-US" sz="2400" dirty="0" smtClean="0">
              <a:latin typeface="Klavika"/>
              <a:cs typeface="Klavika"/>
            </a:endParaRPr>
          </a:p>
        </p:txBody>
      </p:sp>
    </p:spTree>
    <p:extLst>
      <p:ext uri="{BB962C8B-B14F-4D97-AF65-F5344CB8AC3E}">
        <p14:creationId xmlns:p14="http://schemas.microsoft.com/office/powerpoint/2010/main" val="37179853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6583" y="864416"/>
            <a:ext cx="7144095" cy="917341"/>
          </a:xfrm>
        </p:spPr>
        <p:txBody>
          <a:bodyPr>
            <a:normAutofit/>
          </a:bodyPr>
          <a:lstStyle/>
          <a:p>
            <a:pPr algn="l"/>
            <a:r>
              <a:rPr lang="en-US" sz="3200" b="1" dirty="0" smtClean="0">
                <a:solidFill>
                  <a:schemeClr val="tx2"/>
                </a:solidFill>
                <a:latin typeface="Klavika"/>
                <a:cs typeface="Klavika"/>
              </a:rPr>
              <a:t>SFC – The process</a:t>
            </a:r>
            <a:endParaRPr lang="en-US" sz="3200" b="1" dirty="0">
              <a:solidFill>
                <a:schemeClr val="tx2"/>
              </a:solidFill>
              <a:latin typeface="Klavika"/>
              <a:cs typeface="Klavika"/>
            </a:endParaRPr>
          </a:p>
        </p:txBody>
      </p:sp>
      <p:pic>
        <p:nvPicPr>
          <p:cNvPr id="5" name="Billede 4"/>
          <p:cNvPicPr/>
          <p:nvPr/>
        </p:nvPicPr>
        <p:blipFill>
          <a:blip r:embed="rId2">
            <a:extLst>
              <a:ext uri="{28A0092B-C50C-407E-A947-70E740481C1C}">
                <a14:useLocalDpi xmlns:a14="http://schemas.microsoft.com/office/drawing/2010/main" val="0"/>
              </a:ext>
            </a:extLst>
          </a:blip>
          <a:stretch>
            <a:fillRect/>
          </a:stretch>
        </p:blipFill>
        <p:spPr>
          <a:xfrm>
            <a:off x="1297305" y="1781757"/>
            <a:ext cx="6865620" cy="4104693"/>
          </a:xfrm>
          <a:prstGeom prst="rect">
            <a:avLst/>
          </a:prstGeom>
        </p:spPr>
      </p:pic>
    </p:spTree>
    <p:extLst>
      <p:ext uri="{BB962C8B-B14F-4D97-AF65-F5344CB8AC3E}">
        <p14:creationId xmlns:p14="http://schemas.microsoft.com/office/powerpoint/2010/main" val="368970673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4520" y="661216"/>
            <a:ext cx="7144095" cy="917341"/>
          </a:xfrm>
        </p:spPr>
        <p:txBody>
          <a:bodyPr>
            <a:noAutofit/>
          </a:bodyPr>
          <a:lstStyle/>
          <a:p>
            <a:r>
              <a:rPr lang="en-US" sz="3100" b="1" dirty="0" smtClean="0">
                <a:solidFill>
                  <a:schemeClr val="tx2"/>
                </a:solidFill>
                <a:latin typeface="Klavika"/>
                <a:cs typeface="Klavika"/>
              </a:rPr>
              <a:t>Importance of SFCs</a:t>
            </a:r>
            <a:endParaRPr lang="en-US" sz="3100" b="1" dirty="0">
              <a:solidFill>
                <a:schemeClr val="tx2"/>
              </a:solidFill>
              <a:latin typeface="Klavika"/>
              <a:cs typeface="Klavika"/>
            </a:endParaRPr>
          </a:p>
        </p:txBody>
      </p:sp>
      <p:sp>
        <p:nvSpPr>
          <p:cNvPr id="4" name="Title 1"/>
          <p:cNvSpPr txBox="1">
            <a:spLocks/>
          </p:cNvSpPr>
          <p:nvPr/>
        </p:nvSpPr>
        <p:spPr>
          <a:xfrm>
            <a:off x="1114520" y="1812063"/>
            <a:ext cx="7842815" cy="4461737"/>
          </a:xfrm>
          <a:prstGeom prst="rect">
            <a:avLst/>
          </a:prstGeom>
        </p:spPr>
        <p:txBody>
          <a:bodyPr vert="horz" lIns="91440" tIns="45720" rIns="91440" bIns="45720" rtlCol="0" anchor="t">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lvl="0" algn="l"/>
            <a:endParaRPr lang="en-GB" sz="2400" dirty="0" smtClean="0">
              <a:latin typeface="Klavika"/>
              <a:cs typeface="Klavika"/>
            </a:endParaRPr>
          </a:p>
        </p:txBody>
      </p:sp>
      <p:sp>
        <p:nvSpPr>
          <p:cNvPr id="3" name="Rectangle 2"/>
          <p:cNvSpPr/>
          <p:nvPr/>
        </p:nvSpPr>
        <p:spPr>
          <a:xfrm>
            <a:off x="423333" y="1509057"/>
            <a:ext cx="8534002" cy="4303742"/>
          </a:xfrm>
          <a:prstGeom prst="rect">
            <a:avLst/>
          </a:prstGeom>
        </p:spPr>
        <p:txBody>
          <a:bodyPr wrap="square">
            <a:spAutoFit/>
          </a:bodyPr>
          <a:lstStyle/>
          <a:p>
            <a:pPr>
              <a:lnSpc>
                <a:spcPct val="115000"/>
              </a:lnSpc>
              <a:spcAft>
                <a:spcPts val="1000"/>
              </a:spcAft>
            </a:pPr>
            <a:r>
              <a:rPr lang="en-GB" b="1" i="1" dirty="0">
                <a:solidFill>
                  <a:schemeClr val="tx2"/>
                </a:solidFill>
                <a:ea typeface="Calibri"/>
                <a:cs typeface="Times New Roman"/>
              </a:rPr>
              <a:t>Financial </a:t>
            </a:r>
            <a:r>
              <a:rPr lang="en-GB" b="1" i="1" dirty="0" smtClean="0">
                <a:solidFill>
                  <a:schemeClr val="tx2"/>
                </a:solidFill>
                <a:ea typeface="Calibri"/>
                <a:cs typeface="Times New Roman"/>
              </a:rPr>
              <a:t>potential:</a:t>
            </a:r>
            <a:endParaRPr lang="da-DK" b="1" dirty="0">
              <a:solidFill>
                <a:schemeClr val="tx2"/>
              </a:solidFill>
              <a:ea typeface="Calibri"/>
              <a:cs typeface="Times New Roman"/>
            </a:endParaRPr>
          </a:p>
          <a:p>
            <a:pPr marL="342900" lvl="0" indent="-342900">
              <a:lnSpc>
                <a:spcPct val="115000"/>
              </a:lnSpc>
              <a:spcAft>
                <a:spcPts val="1000"/>
              </a:spcAft>
              <a:buFont typeface="Arial"/>
              <a:buChar char="•"/>
              <a:tabLst>
                <a:tab pos="457200" algn="l"/>
              </a:tabLst>
            </a:pPr>
            <a:r>
              <a:rPr lang="en-GB" b="1" dirty="0">
                <a:ea typeface="Calibri"/>
                <a:cs typeface="Times New Roman"/>
              </a:rPr>
              <a:t>Centralized procurement </a:t>
            </a:r>
            <a:r>
              <a:rPr lang="en-GB" b="1" dirty="0" smtClean="0">
                <a:ea typeface="Calibri"/>
                <a:cs typeface="Times New Roman"/>
              </a:rPr>
              <a:t>achieves…</a:t>
            </a:r>
            <a:r>
              <a:rPr lang="en-GB" b="1" dirty="0">
                <a:ea typeface="Calibri"/>
                <a:cs typeface="Times New Roman"/>
              </a:rPr>
              <a:t>	</a:t>
            </a:r>
            <a:endParaRPr lang="da-DK" dirty="0">
              <a:ea typeface="Calibri"/>
              <a:cs typeface="Times New Roman"/>
            </a:endParaRPr>
          </a:p>
          <a:p>
            <a:pPr marL="742950" lvl="1" indent="-285750">
              <a:lnSpc>
                <a:spcPct val="115000"/>
              </a:lnSpc>
              <a:spcAft>
                <a:spcPts val="1000"/>
              </a:spcAft>
              <a:buFont typeface="Wingdings"/>
              <a:buChar char=""/>
              <a:tabLst>
                <a:tab pos="914400" algn="l"/>
              </a:tabLst>
            </a:pPr>
            <a:r>
              <a:rPr lang="en-GB" dirty="0">
                <a:ea typeface="Calibri"/>
                <a:cs typeface="Times New Roman"/>
              </a:rPr>
              <a:t>Lower prices</a:t>
            </a:r>
            <a:endParaRPr lang="da-DK" dirty="0">
              <a:ea typeface="Calibri"/>
              <a:cs typeface="Times New Roman"/>
            </a:endParaRPr>
          </a:p>
          <a:p>
            <a:pPr marL="742950" lvl="1" indent="-285750">
              <a:lnSpc>
                <a:spcPct val="115000"/>
              </a:lnSpc>
              <a:spcAft>
                <a:spcPts val="1000"/>
              </a:spcAft>
              <a:buFont typeface="Wingdings"/>
              <a:buChar char=""/>
              <a:tabLst>
                <a:tab pos="914400" algn="l"/>
              </a:tabLst>
            </a:pPr>
            <a:r>
              <a:rPr lang="en-GB" dirty="0">
                <a:ea typeface="Calibri"/>
                <a:cs typeface="Times New Roman"/>
              </a:rPr>
              <a:t>Lower administrative expenses</a:t>
            </a:r>
            <a:endParaRPr lang="da-DK" dirty="0">
              <a:ea typeface="Calibri"/>
              <a:cs typeface="Times New Roman"/>
            </a:endParaRPr>
          </a:p>
          <a:p>
            <a:pPr>
              <a:lnSpc>
                <a:spcPct val="115000"/>
              </a:lnSpc>
              <a:spcAft>
                <a:spcPts val="1000"/>
              </a:spcAft>
            </a:pPr>
            <a:endParaRPr lang="en-GB" i="1" dirty="0" smtClean="0">
              <a:ea typeface="Calibri"/>
              <a:cs typeface="Times New Roman"/>
            </a:endParaRPr>
          </a:p>
          <a:p>
            <a:pPr>
              <a:lnSpc>
                <a:spcPct val="115000"/>
              </a:lnSpc>
              <a:spcAft>
                <a:spcPts val="1000"/>
              </a:spcAft>
            </a:pPr>
            <a:r>
              <a:rPr lang="en-GB" b="1" i="1" dirty="0" smtClean="0">
                <a:solidFill>
                  <a:schemeClr val="tx2"/>
                </a:solidFill>
                <a:ea typeface="Calibri"/>
                <a:cs typeface="Times New Roman"/>
              </a:rPr>
              <a:t>Environmental potential:</a:t>
            </a:r>
            <a:endParaRPr lang="da-DK" b="1" dirty="0">
              <a:solidFill>
                <a:schemeClr val="tx2"/>
              </a:solidFill>
              <a:ea typeface="Calibri"/>
              <a:cs typeface="Times New Roman"/>
            </a:endParaRPr>
          </a:p>
          <a:p>
            <a:pPr marL="342900" lvl="0" indent="-342900">
              <a:lnSpc>
                <a:spcPct val="115000"/>
              </a:lnSpc>
              <a:spcAft>
                <a:spcPts val="1000"/>
              </a:spcAft>
              <a:buFont typeface="Arial"/>
              <a:buChar char="•"/>
              <a:tabLst>
                <a:tab pos="457200" algn="l"/>
              </a:tabLst>
            </a:pPr>
            <a:r>
              <a:rPr lang="en-GB" b="1" dirty="0">
                <a:ea typeface="Calibri"/>
                <a:cs typeface="Times New Roman"/>
              </a:rPr>
              <a:t>Incorporation of green criteria in SFCs can influence the market and drive green innovation, </a:t>
            </a:r>
            <a:r>
              <a:rPr lang="en-GB" b="1" dirty="0" smtClean="0">
                <a:ea typeface="Calibri"/>
                <a:cs typeface="Times New Roman"/>
              </a:rPr>
              <a:t>thereby…</a:t>
            </a:r>
            <a:endParaRPr lang="da-DK" dirty="0">
              <a:ea typeface="Calibri"/>
              <a:cs typeface="Times New Roman"/>
            </a:endParaRPr>
          </a:p>
          <a:p>
            <a:pPr marL="742950" lvl="1" indent="-285750">
              <a:lnSpc>
                <a:spcPct val="115000"/>
              </a:lnSpc>
              <a:spcAft>
                <a:spcPts val="1000"/>
              </a:spcAft>
              <a:buFont typeface="Wingdings"/>
              <a:buChar char=""/>
              <a:tabLst>
                <a:tab pos="457200" algn="l"/>
                <a:tab pos="914400" algn="l"/>
              </a:tabLst>
            </a:pPr>
            <a:r>
              <a:rPr lang="en-GB" dirty="0">
                <a:ea typeface="Calibri"/>
                <a:cs typeface="Times New Roman"/>
              </a:rPr>
              <a:t>Reducing environmental impact of production</a:t>
            </a:r>
            <a:endParaRPr lang="da-DK" dirty="0">
              <a:ea typeface="Calibri"/>
              <a:cs typeface="Times New Roman"/>
            </a:endParaRPr>
          </a:p>
          <a:p>
            <a:pPr marL="742950" lvl="1" indent="-285750">
              <a:lnSpc>
                <a:spcPct val="115000"/>
              </a:lnSpc>
              <a:spcAft>
                <a:spcPts val="1000"/>
              </a:spcAft>
              <a:buFont typeface="Wingdings"/>
              <a:buChar char=""/>
              <a:tabLst>
                <a:tab pos="457200" algn="l"/>
                <a:tab pos="914400" algn="l"/>
              </a:tabLst>
            </a:pPr>
            <a:r>
              <a:rPr lang="en-GB" dirty="0">
                <a:ea typeface="Calibri"/>
                <a:cs typeface="Times New Roman"/>
              </a:rPr>
              <a:t>Creating new jobs and export opportunities</a:t>
            </a:r>
            <a:endParaRPr lang="da-DK" dirty="0">
              <a:ea typeface="Calibri"/>
              <a:cs typeface="Times New Roman"/>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9601" y="2289758"/>
            <a:ext cx="3699533" cy="1130776"/>
          </a:xfrm>
          <a:prstGeom prst="rect">
            <a:avLst/>
          </a:prstGeom>
        </p:spPr>
      </p:pic>
    </p:spTree>
    <p:extLst>
      <p:ext uri="{BB962C8B-B14F-4D97-AF65-F5344CB8AC3E}">
        <p14:creationId xmlns:p14="http://schemas.microsoft.com/office/powerpoint/2010/main" val="37179853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1"/>
          <p:cNvSpPr txBox="1">
            <a:spLocks/>
          </p:cNvSpPr>
          <p:nvPr/>
        </p:nvSpPr>
        <p:spPr>
          <a:xfrm>
            <a:off x="1104899" y="969102"/>
            <a:ext cx="7842815" cy="690562"/>
          </a:xfrm>
          <a:prstGeom prst="rect">
            <a:avLst/>
          </a:prstGeom>
        </p:spPr>
        <p:txBody>
          <a:bodyPr vert="horz" lIns="91440" tIns="45720" rIns="91440" bIns="45720" rtlCol="0" anchor="t">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b="1" dirty="0" smtClean="0">
                <a:solidFill>
                  <a:schemeClr val="tx2"/>
                </a:solidFill>
                <a:latin typeface="Klavika"/>
                <a:cs typeface="Klavika"/>
              </a:rPr>
              <a:t>Incorporating green criteria into SFCs</a:t>
            </a:r>
          </a:p>
          <a:p>
            <a:pPr algn="l"/>
            <a:endParaRPr lang="en-US" sz="3200" b="1" dirty="0">
              <a:latin typeface="Klavika"/>
              <a:cs typeface="Klavika"/>
            </a:endParaRPr>
          </a:p>
          <a:p>
            <a:pPr algn="l"/>
            <a:endParaRPr lang="en-US" sz="3200" b="1" dirty="0" smtClean="0">
              <a:latin typeface="Klavika"/>
              <a:cs typeface="Klavika"/>
            </a:endParaRPr>
          </a:p>
          <a:p>
            <a:pPr algn="l"/>
            <a:endParaRPr lang="en-US" sz="3200" b="1" dirty="0" smtClean="0">
              <a:latin typeface="Klavika"/>
              <a:cs typeface="Klavika"/>
            </a:endParaRPr>
          </a:p>
          <a:p>
            <a:pPr algn="l"/>
            <a:endParaRPr lang="en-US" sz="3200" b="1" dirty="0">
              <a:latin typeface="Klavika"/>
              <a:cs typeface="Klavika"/>
            </a:endParaRPr>
          </a:p>
          <a:p>
            <a:pPr algn="l"/>
            <a:endParaRPr lang="en-US" sz="3200" b="1" dirty="0" smtClean="0">
              <a:latin typeface="Klavika"/>
              <a:cs typeface="Klavika"/>
            </a:endParaRPr>
          </a:p>
          <a:p>
            <a:pPr algn="l"/>
            <a:endParaRPr lang="en-US" sz="3200" b="1" dirty="0">
              <a:latin typeface="Klavika"/>
              <a:cs typeface="Klavika"/>
            </a:endParaRPr>
          </a:p>
          <a:p>
            <a:pPr algn="l"/>
            <a:endParaRPr lang="en-US" sz="3200" b="1" dirty="0" smtClean="0">
              <a:latin typeface="Klavika"/>
              <a:cs typeface="Klavika"/>
            </a:endParaRPr>
          </a:p>
          <a:p>
            <a:pPr algn="l"/>
            <a:endParaRPr lang="en-US" sz="3200" b="1" dirty="0">
              <a:latin typeface="Klavika"/>
              <a:cs typeface="Klavika"/>
            </a:endParaRPr>
          </a:p>
          <a:p>
            <a:pPr algn="l"/>
            <a:endParaRPr lang="en-US" sz="3200" b="1" dirty="0" smtClean="0">
              <a:latin typeface="Klavika"/>
              <a:cs typeface="Klavika"/>
            </a:endParaRPr>
          </a:p>
          <a:p>
            <a:pPr algn="l"/>
            <a:endParaRPr lang="en-US" sz="3200" b="1" dirty="0" smtClean="0">
              <a:latin typeface="Klavika"/>
              <a:cs typeface="Klavika"/>
            </a:endParaRPr>
          </a:p>
          <a:p>
            <a:pPr algn="l"/>
            <a:endParaRPr lang="en-US" sz="3200" b="1" dirty="0">
              <a:latin typeface="Klavika"/>
              <a:cs typeface="Klavika"/>
            </a:endParaRPr>
          </a:p>
          <a:p>
            <a:pPr algn="l"/>
            <a:endParaRPr lang="en-US" sz="3200" b="1" dirty="0" smtClean="0">
              <a:latin typeface="Klavika"/>
              <a:cs typeface="Klavika"/>
            </a:endParaRPr>
          </a:p>
        </p:txBody>
      </p:sp>
      <p:sp>
        <p:nvSpPr>
          <p:cNvPr id="32" name="Title 1"/>
          <p:cNvSpPr txBox="1">
            <a:spLocks/>
          </p:cNvSpPr>
          <p:nvPr/>
        </p:nvSpPr>
        <p:spPr>
          <a:xfrm>
            <a:off x="1104897" y="2142739"/>
            <a:ext cx="7842815" cy="939602"/>
          </a:xfrm>
          <a:prstGeom prst="rect">
            <a:avLst/>
          </a:prstGeom>
        </p:spPr>
        <p:txBody>
          <a:bodyPr vert="horz" lIns="91440" tIns="45720" rIns="91440" bIns="45720" rtlCol="0" anchor="t">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342900" indent="-342900" algn="l">
              <a:buFont typeface="Arial"/>
              <a:buChar char="•"/>
            </a:pPr>
            <a:r>
              <a:rPr lang="en-GB" sz="2000" dirty="0">
                <a:latin typeface="+mn-lt"/>
                <a:ea typeface="+mn-ea"/>
                <a:cs typeface="+mn-cs"/>
              </a:rPr>
              <a:t>Incorporating </a:t>
            </a:r>
            <a:r>
              <a:rPr lang="en-GB" sz="2000" b="1" dirty="0">
                <a:latin typeface="+mn-lt"/>
                <a:ea typeface="+mn-ea"/>
                <a:cs typeface="+mn-cs"/>
              </a:rPr>
              <a:t>green criteria into SFCs</a:t>
            </a:r>
            <a:r>
              <a:rPr lang="en-GB" sz="2000" dirty="0">
                <a:latin typeface="+mn-lt"/>
                <a:ea typeface="+mn-ea"/>
                <a:cs typeface="+mn-cs"/>
              </a:rPr>
              <a:t> is complex and requires a </a:t>
            </a:r>
            <a:r>
              <a:rPr lang="en-GB" sz="2000" b="1" dirty="0">
                <a:latin typeface="+mn-lt"/>
                <a:ea typeface="+mn-ea"/>
                <a:cs typeface="+mn-cs"/>
              </a:rPr>
              <a:t>broad and multi-facetted effort</a:t>
            </a:r>
          </a:p>
          <a:p>
            <a:pPr marL="342900" indent="-342900" algn="l">
              <a:buFont typeface="Arial"/>
              <a:buChar char="•"/>
            </a:pPr>
            <a:endParaRPr lang="en-GB" sz="2000" dirty="0" smtClean="0">
              <a:latin typeface="Klavika"/>
              <a:cs typeface="Klavika"/>
            </a:endParaRPr>
          </a:p>
          <a:p>
            <a:pPr algn="l"/>
            <a:endParaRPr lang="en-GB" sz="3200" b="1" dirty="0" smtClean="0">
              <a:latin typeface="Klavika"/>
              <a:cs typeface="Klavika"/>
            </a:endParaRPr>
          </a:p>
          <a:p>
            <a:pPr algn="l"/>
            <a:endParaRPr lang="en-GB" sz="3200" b="1" dirty="0" smtClean="0">
              <a:latin typeface="Klavika"/>
              <a:cs typeface="Klavika"/>
            </a:endParaRPr>
          </a:p>
          <a:p>
            <a:pPr algn="l"/>
            <a:endParaRPr lang="en-GB" sz="3200" b="1" dirty="0" smtClean="0">
              <a:latin typeface="Klavika"/>
              <a:cs typeface="Klavika"/>
            </a:endParaRPr>
          </a:p>
          <a:p>
            <a:pPr algn="l"/>
            <a:endParaRPr lang="en-GB" sz="3200" b="1" dirty="0" smtClean="0">
              <a:latin typeface="Klavika"/>
              <a:cs typeface="Klavika"/>
            </a:endParaRPr>
          </a:p>
          <a:p>
            <a:pPr algn="l"/>
            <a:endParaRPr lang="en-GB" sz="3200" b="1" dirty="0" smtClean="0">
              <a:latin typeface="Klavika"/>
              <a:cs typeface="Klavika"/>
            </a:endParaRPr>
          </a:p>
        </p:txBody>
      </p:sp>
      <p:sp>
        <p:nvSpPr>
          <p:cNvPr id="2" name="TextBox 1"/>
          <p:cNvSpPr txBox="1"/>
          <p:nvPr/>
        </p:nvSpPr>
        <p:spPr>
          <a:xfrm>
            <a:off x="1104899" y="3609980"/>
            <a:ext cx="4227761" cy="1292662"/>
          </a:xfrm>
          <a:prstGeom prst="rect">
            <a:avLst/>
          </a:prstGeom>
          <a:noFill/>
        </p:spPr>
        <p:txBody>
          <a:bodyPr wrap="square" rtlCol="0">
            <a:spAutoFit/>
          </a:bodyPr>
          <a:lstStyle/>
          <a:p>
            <a:pPr marL="342900" lvl="0" indent="-342900">
              <a:buFont typeface="Arial" pitchFamily="34" charset="0"/>
              <a:buChar char="•"/>
            </a:pPr>
            <a:r>
              <a:rPr lang="en-GB" sz="2000" dirty="0" smtClean="0"/>
              <a:t>The </a:t>
            </a:r>
            <a:r>
              <a:rPr lang="en-GB" sz="2000" dirty="0"/>
              <a:t>degree of incorporation has </a:t>
            </a:r>
            <a:r>
              <a:rPr lang="en-GB" sz="2000" dirty="0" smtClean="0"/>
              <a:t>   been </a:t>
            </a:r>
            <a:r>
              <a:rPr lang="en-GB" sz="2000" dirty="0"/>
              <a:t>measured through </a:t>
            </a:r>
            <a:endParaRPr lang="en-GB" sz="2000" dirty="0" smtClean="0"/>
          </a:p>
          <a:p>
            <a:pPr lvl="0"/>
            <a:r>
              <a:rPr lang="en-GB" sz="2000" b="1" dirty="0" smtClean="0"/>
              <a:t>      seven organisational elements</a:t>
            </a:r>
            <a:r>
              <a:rPr lang="en-GB" sz="2000" b="1" dirty="0"/>
              <a:t>:</a:t>
            </a:r>
            <a:endParaRPr lang="da-DK" sz="2000" b="1" dirty="0"/>
          </a:p>
          <a:p>
            <a:pPr lvl="0"/>
            <a:r>
              <a:rPr lang="en-GB" dirty="0"/>
              <a:t>	</a:t>
            </a:r>
            <a:endParaRPr lang="da-DK" dirty="0"/>
          </a:p>
        </p:txBody>
      </p:sp>
      <p:sp>
        <p:nvSpPr>
          <p:cNvPr id="3" name="TextBox 2"/>
          <p:cNvSpPr txBox="1"/>
          <p:nvPr/>
        </p:nvSpPr>
        <p:spPr>
          <a:xfrm>
            <a:off x="5544924" y="3204059"/>
            <a:ext cx="2084830" cy="2246769"/>
          </a:xfrm>
          <a:prstGeom prst="rect">
            <a:avLst/>
          </a:prstGeom>
          <a:ln>
            <a:solidFill>
              <a:srgbClr val="439A36"/>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marL="285750" lvl="0" indent="-285750">
              <a:buFont typeface="Wingdings" pitchFamily="2" charset="2"/>
              <a:buChar char="ü"/>
            </a:pPr>
            <a:r>
              <a:rPr lang="en-GB" sz="2000" b="1" dirty="0" smtClean="0"/>
              <a:t>   Vision</a:t>
            </a:r>
            <a:endParaRPr lang="da-DK" sz="2000" b="1" dirty="0"/>
          </a:p>
          <a:p>
            <a:pPr marL="285750" lvl="0" indent="-285750">
              <a:buFont typeface="Wingdings" pitchFamily="2" charset="2"/>
              <a:buChar char="ü"/>
            </a:pPr>
            <a:r>
              <a:rPr lang="en-GB" sz="2000" b="1" dirty="0" smtClean="0"/>
              <a:t>   Leadership</a:t>
            </a:r>
            <a:endParaRPr lang="da-DK" sz="2000" b="1" dirty="0"/>
          </a:p>
          <a:p>
            <a:pPr marL="285750" lvl="0" indent="-285750">
              <a:buFont typeface="Wingdings" pitchFamily="2" charset="2"/>
              <a:buChar char="ü"/>
            </a:pPr>
            <a:r>
              <a:rPr lang="en-GB" sz="2000" b="1" dirty="0" smtClean="0"/>
              <a:t>   Strategy</a:t>
            </a:r>
            <a:endParaRPr lang="da-DK" sz="2000" b="1" dirty="0"/>
          </a:p>
          <a:p>
            <a:pPr marL="285750" lvl="0" indent="-285750">
              <a:buFont typeface="Wingdings" pitchFamily="2" charset="2"/>
              <a:buChar char="ü"/>
            </a:pPr>
            <a:r>
              <a:rPr lang="en-GB" sz="2000" b="1" dirty="0" smtClean="0"/>
              <a:t>   Staff</a:t>
            </a:r>
            <a:endParaRPr lang="da-DK" sz="2000" b="1" dirty="0"/>
          </a:p>
          <a:p>
            <a:pPr marL="285750" lvl="0" indent="-285750">
              <a:buFont typeface="Wingdings" pitchFamily="2" charset="2"/>
              <a:buChar char="ü"/>
            </a:pPr>
            <a:r>
              <a:rPr lang="en-GB" sz="2000" b="1" dirty="0" smtClean="0"/>
              <a:t>   Structure</a:t>
            </a:r>
            <a:endParaRPr lang="da-DK" sz="2000" b="1" dirty="0"/>
          </a:p>
          <a:p>
            <a:pPr marL="285750" lvl="0" indent="-285750">
              <a:buFont typeface="Wingdings" pitchFamily="2" charset="2"/>
              <a:buChar char="ü"/>
            </a:pPr>
            <a:r>
              <a:rPr lang="en-GB" sz="2000" b="1" dirty="0" smtClean="0"/>
              <a:t>   Systems</a:t>
            </a:r>
            <a:endParaRPr lang="da-DK" sz="2000" b="1" dirty="0"/>
          </a:p>
          <a:p>
            <a:pPr marL="285750" lvl="0" indent="-285750">
              <a:buFont typeface="Wingdings" pitchFamily="2" charset="2"/>
              <a:buChar char="ü"/>
            </a:pPr>
            <a:r>
              <a:rPr lang="en-GB" sz="2000" b="1" dirty="0" smtClean="0"/>
              <a:t>   Culture</a:t>
            </a:r>
            <a:endParaRPr lang="da-DK" b="1" dirty="0"/>
          </a:p>
        </p:txBody>
      </p:sp>
    </p:spTree>
    <p:extLst>
      <p:ext uri="{BB962C8B-B14F-4D97-AF65-F5344CB8AC3E}">
        <p14:creationId xmlns:p14="http://schemas.microsoft.com/office/powerpoint/2010/main" val="16574858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6151" y="1057360"/>
            <a:ext cx="7571697" cy="4425863"/>
          </a:xfrm>
        </p:spPr>
        <p:txBody>
          <a:bodyPr>
            <a:normAutofit/>
          </a:bodyPr>
          <a:lstStyle/>
          <a:p>
            <a:pPr marL="0" lvl="0" indent="0">
              <a:buNone/>
            </a:pPr>
            <a:r>
              <a:rPr lang="en-US" b="1" dirty="0" smtClean="0"/>
              <a:t>PART 2: </a:t>
            </a:r>
          </a:p>
          <a:p>
            <a:pPr marL="0" indent="0">
              <a:buNone/>
            </a:pPr>
            <a:r>
              <a:rPr lang="en-GB" sz="2800" b="1" dirty="0" smtClean="0">
                <a:solidFill>
                  <a:schemeClr val="tx2"/>
                </a:solidFill>
                <a:latin typeface="Klavika"/>
                <a:cs typeface="Klavika"/>
              </a:rPr>
              <a:t>Model for </a:t>
            </a:r>
            <a:r>
              <a:rPr lang="en-GB" sz="2800" b="1" dirty="0">
                <a:solidFill>
                  <a:schemeClr val="tx2"/>
                </a:solidFill>
                <a:latin typeface="Klavika"/>
                <a:cs typeface="Klavika"/>
              </a:rPr>
              <a:t>efficient ways </a:t>
            </a:r>
            <a:r>
              <a:rPr lang="en-GB" sz="2800" b="1" dirty="0" smtClean="0">
                <a:solidFill>
                  <a:schemeClr val="tx2"/>
                </a:solidFill>
                <a:latin typeface="Klavika"/>
                <a:cs typeface="Klavika"/>
              </a:rPr>
              <a:t>to </a:t>
            </a:r>
            <a:r>
              <a:rPr lang="en-GB" sz="2800" b="1" dirty="0">
                <a:solidFill>
                  <a:schemeClr val="tx2"/>
                </a:solidFill>
                <a:latin typeface="Klavika"/>
                <a:cs typeface="Klavika"/>
              </a:rPr>
              <a:t>realize more </a:t>
            </a:r>
            <a:r>
              <a:rPr lang="en-GB" sz="2800" b="1" dirty="0" smtClean="0">
                <a:solidFill>
                  <a:schemeClr val="tx2"/>
                </a:solidFill>
                <a:latin typeface="Klavika"/>
                <a:cs typeface="Klavika"/>
              </a:rPr>
              <a:t>effective green </a:t>
            </a:r>
            <a:r>
              <a:rPr lang="en-GB" sz="2800" b="1" dirty="0">
                <a:solidFill>
                  <a:schemeClr val="tx2"/>
                </a:solidFill>
                <a:latin typeface="Klavika"/>
                <a:cs typeface="Klavika"/>
              </a:rPr>
              <a:t>state framework contracts </a:t>
            </a:r>
            <a:endParaRPr lang="en-GB" sz="2800" b="1" dirty="0" smtClean="0">
              <a:solidFill>
                <a:schemeClr val="tx2"/>
              </a:solidFill>
              <a:latin typeface="Klavika"/>
              <a:cs typeface="Klavika"/>
            </a:endParaRPr>
          </a:p>
          <a:p>
            <a:pPr marL="0" lvl="0" indent="0">
              <a:buNone/>
            </a:pPr>
            <a:r>
              <a:rPr lang="en-GB" i="1" dirty="0" smtClean="0">
                <a:solidFill>
                  <a:schemeClr val="tx2"/>
                </a:solidFill>
                <a:latin typeface="Klavika"/>
                <a:cs typeface="Klavika"/>
              </a:rPr>
              <a:t> </a:t>
            </a:r>
            <a:r>
              <a:rPr lang="en-GB" sz="2400" i="1" dirty="0" smtClean="0">
                <a:solidFill>
                  <a:schemeClr val="tx2"/>
                </a:solidFill>
                <a:latin typeface="Klavika"/>
                <a:cs typeface="Klavika"/>
              </a:rPr>
              <a:t>- ‘</a:t>
            </a:r>
            <a:r>
              <a:rPr lang="en-GB" sz="2400" i="1" dirty="0">
                <a:solidFill>
                  <a:schemeClr val="tx2"/>
                </a:solidFill>
                <a:latin typeface="Klavika"/>
                <a:cs typeface="Klavika"/>
              </a:rPr>
              <a:t>state of the art’ in </a:t>
            </a:r>
            <a:r>
              <a:rPr lang="en-GB" sz="2400" i="1" dirty="0" smtClean="0">
                <a:solidFill>
                  <a:schemeClr val="tx2"/>
                </a:solidFill>
                <a:latin typeface="Klavika"/>
                <a:cs typeface="Klavika"/>
              </a:rPr>
              <a:t>the Nordic countries</a:t>
            </a:r>
            <a:endParaRPr lang="en-US" sz="2400" i="1" dirty="0">
              <a:solidFill>
                <a:schemeClr val="tx2"/>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70292"/>
            <a:ext cx="9144000" cy="1951647"/>
          </a:xfrm>
          <a:prstGeom prst="rect">
            <a:avLst/>
          </a:prstGeom>
        </p:spPr>
      </p:pic>
    </p:spTree>
    <p:extLst>
      <p:ext uri="{BB962C8B-B14F-4D97-AF65-F5344CB8AC3E}">
        <p14:creationId xmlns:p14="http://schemas.microsoft.com/office/powerpoint/2010/main" val="4819507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Kontortema">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14332</TotalTime>
  <Words>3808</Words>
  <Application>Microsoft Office PowerPoint</Application>
  <PresentationFormat>On-screen Show (4:3)</PresentationFormat>
  <Paragraphs>285</Paragraphs>
  <Slides>33</Slides>
  <Notes>24</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GREENING STATE FRAMEWORK CONTRACTS - Presentation of main findings    (presented by X in City Y, 00.00.2015)  Project by the Nordic Council of Ministers, 2015</vt:lpstr>
      <vt:lpstr>The study was initiated and supervised by the Working Group of Nordic Council of Ministers for Sustainable Consumption and Production (i.e. SCP/HKP-group).   THE CONSULTANTS: Rikke Fischer-Bogason, PlanMiljø Bjørn Bauer, PlanMiljø Luitzen de Boer, Norwegian University of Science and Technology Timo Kivistö, Kivisto Consulting   Sigurd Vildåsen, Norwegian University of Science and Technology   And inputs from many stakeholders from all Nordic countries – Thank you! </vt:lpstr>
      <vt:lpstr>AIM OF THE PROJECT:</vt:lpstr>
      <vt:lpstr>Main findings</vt:lpstr>
      <vt:lpstr>PART 1:  State Framework Contract (SFC)</vt:lpstr>
      <vt:lpstr>SFC – The process</vt:lpstr>
      <vt:lpstr>Importance of SFCs</vt:lpstr>
      <vt:lpstr>PowerPoint Presentation</vt:lpstr>
      <vt:lpstr>PowerPoint Presentation</vt:lpstr>
      <vt:lpstr>PowerPoint Presentation</vt:lpstr>
      <vt:lpstr>LEADERSHIP makes things happen </vt:lpstr>
      <vt:lpstr>PowerPoint Presentation</vt:lpstr>
      <vt:lpstr>PowerPoint Presentation</vt:lpstr>
      <vt:lpstr>STAFF is the key to success </vt:lpstr>
      <vt:lpstr>SYSTEMS contribute to effective operations</vt:lpstr>
      <vt:lpstr>Organisational maturity</vt:lpstr>
      <vt:lpstr>PowerPoint Presentation</vt:lpstr>
      <vt:lpstr>ASSESSING GPP / GSFC MATURITY</vt:lpstr>
      <vt:lpstr>SFC in practice: Office furniture, Finland</vt:lpstr>
      <vt:lpstr>PowerPoint Presentation</vt:lpstr>
      <vt:lpstr>PowerPoint Presentation</vt:lpstr>
      <vt:lpstr>PowerPoint Presentation</vt:lpstr>
      <vt:lpstr>Recommendations - Denmark</vt:lpstr>
      <vt:lpstr>Recommendations - Denmark</vt:lpstr>
      <vt:lpstr>Recommendations - Finland</vt:lpstr>
      <vt:lpstr>Recommendations - Finland</vt:lpstr>
      <vt:lpstr>Recommendations - Iceland</vt:lpstr>
      <vt:lpstr>Recommendations - Iceland</vt:lpstr>
      <vt:lpstr>Recommendations - Norway</vt:lpstr>
      <vt:lpstr>Recommendations - Norway</vt:lpstr>
      <vt:lpstr>Recommendations - Sweden</vt:lpstr>
      <vt:lpstr>Recommendations - Sweden</vt:lpstr>
      <vt:lpstr>PowerPoint Presentation</vt:lpstr>
    </vt:vector>
  </TitlesOfParts>
  <Company>Design Konsortiet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Hanne Koch</dc:creator>
  <cp:lastModifiedBy>Nissinen Ari</cp:lastModifiedBy>
  <cp:revision>337</cp:revision>
  <dcterms:created xsi:type="dcterms:W3CDTF">2013-10-11T10:44:51Z</dcterms:created>
  <dcterms:modified xsi:type="dcterms:W3CDTF">2015-11-20T14:59:17Z</dcterms:modified>
</cp:coreProperties>
</file>